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9" r:id="rId4"/>
  </p:sldMasterIdLst>
  <p:notesMasterIdLst>
    <p:notesMasterId r:id="rId37"/>
  </p:notesMasterIdLst>
  <p:sldIdLst>
    <p:sldId id="256" r:id="rId5"/>
    <p:sldId id="257" r:id="rId6"/>
    <p:sldId id="280" r:id="rId7"/>
    <p:sldId id="281" r:id="rId8"/>
    <p:sldId id="283" r:id="rId9"/>
    <p:sldId id="286" r:id="rId10"/>
    <p:sldId id="287" r:id="rId11"/>
    <p:sldId id="289" r:id="rId12"/>
    <p:sldId id="290" r:id="rId13"/>
    <p:sldId id="311" r:id="rId14"/>
    <p:sldId id="291" r:id="rId15"/>
    <p:sldId id="292" r:id="rId16"/>
    <p:sldId id="269" r:id="rId17"/>
    <p:sldId id="293" r:id="rId18"/>
    <p:sldId id="307" r:id="rId19"/>
    <p:sldId id="296" r:id="rId20"/>
    <p:sldId id="295" r:id="rId21"/>
    <p:sldId id="302" r:id="rId22"/>
    <p:sldId id="309" r:id="rId23"/>
    <p:sldId id="308" r:id="rId24"/>
    <p:sldId id="297" r:id="rId25"/>
    <p:sldId id="298" r:id="rId26"/>
    <p:sldId id="312" r:id="rId27"/>
    <p:sldId id="303" r:id="rId28"/>
    <p:sldId id="304" r:id="rId29"/>
    <p:sldId id="306" r:id="rId30"/>
    <p:sldId id="321" r:id="rId31"/>
    <p:sldId id="299" r:id="rId32"/>
    <p:sldId id="313" r:id="rId33"/>
    <p:sldId id="301" r:id="rId34"/>
    <p:sldId id="300" r:id="rId35"/>
    <p:sldId id="323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FE69D310-179A-48AB-AC95-CABC5F73ABDC}">
          <p14:sldIdLst>
            <p14:sldId id="256"/>
          </p14:sldIdLst>
        </p14:section>
        <p14:section name="Contesto" id="{A4708228-7A78-40BE-B0FF-D024933DB416}">
          <p14:sldIdLst>
            <p14:sldId id="257"/>
            <p14:sldId id="280"/>
            <p14:sldId id="281"/>
            <p14:sldId id="283"/>
            <p14:sldId id="286"/>
          </p14:sldIdLst>
        </p14:section>
        <p14:section name="Istanze e problemi" id="{D8514CB5-D4E3-4485-9D0A-1C6C45DE2259}">
          <p14:sldIdLst>
            <p14:sldId id="287"/>
            <p14:sldId id="289"/>
            <p14:sldId id="290"/>
            <p14:sldId id="311"/>
          </p14:sldIdLst>
        </p14:section>
        <p14:section name="Gli Algoritmi" id="{D3FA6EAA-BECF-4DA5-BD8C-A912DBF93ADE}">
          <p14:sldIdLst>
            <p14:sldId id="291"/>
            <p14:sldId id="292"/>
            <p14:sldId id="269"/>
            <p14:sldId id="293"/>
            <p14:sldId id="307"/>
            <p14:sldId id="296"/>
            <p14:sldId id="295"/>
            <p14:sldId id="302"/>
            <p14:sldId id="309"/>
            <p14:sldId id="308"/>
            <p14:sldId id="297"/>
            <p14:sldId id="298"/>
            <p14:sldId id="312"/>
            <p14:sldId id="303"/>
            <p14:sldId id="304"/>
            <p14:sldId id="306"/>
            <p14:sldId id="321"/>
            <p14:sldId id="299"/>
            <p14:sldId id="313"/>
            <p14:sldId id="301"/>
            <p14:sldId id="300"/>
            <p14:sldId id="3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8C2"/>
    <a:srgbClr val="FC8578"/>
    <a:srgbClr val="43B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84A043-A465-4D12-8BDD-AE97FCB8C5B1}" v="2509" dt="2024-07-29T15:25:12.496"/>
    <p1510:client id="{6156067F-756F-4B4E-B017-39A1FA60A468}" v="13147" dt="2024-07-29T15:22:07.5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08B744-2C52-415B-8DB8-FF40E0EB2843}" type="datetimeFigureOut">
              <a:rPr lang="it-IT" smtClean="0"/>
              <a:t>29/07/2024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12D04-7D3F-4124-89F8-E2B32498914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8804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2D04-7D3F-4124-89F8-E2B32498914B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821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2D04-7D3F-4124-89F8-E2B32498914B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697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2D04-7D3F-4124-89F8-E2B32498914B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0280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2D04-7D3F-4124-89F8-E2B32498914B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9136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580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77A1D-E3FF-4A23-BD01-E0E089899D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8880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77A1D-E3FF-4A23-BD01-E0E089899D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8620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77A1D-E3FF-4A23-BD01-E0E089899D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3630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428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77A1D-E3FF-4A23-BD01-E0E089899D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7209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77A1D-E3FF-4A23-BD01-E0E089899D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6116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77A1D-E3FF-4A23-BD01-E0E089899D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4857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77A1D-E3FF-4A23-BD01-E0E089899D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98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CA77A1D-E3FF-4A23-BD01-E0E089899D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0274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77A1D-E3FF-4A23-BD01-E0E089899D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8132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CA77A1D-E3FF-4A23-BD01-E0E089899D6B}" type="slidenum">
              <a:rPr lang="it-IT" smtClean="0"/>
              <a:t>‹N›</a:t>
            </a:fld>
            <a:endParaRPr lang="it-IT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9001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C360A2-BF60-ABDF-CB2A-DF68274BBCF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720850" y="1043055"/>
            <a:ext cx="8750300" cy="2177784"/>
          </a:xfrm>
        </p:spPr>
        <p:txBody>
          <a:bodyPr>
            <a:normAutofit/>
          </a:bodyPr>
          <a:lstStyle/>
          <a:p>
            <a:pPr algn="ctr"/>
            <a:r>
              <a:rPr lang="it-IT" sz="7200" b="1" spc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+mn-lt"/>
              </a:rPr>
              <a:t>Studio di Algoritmi </a:t>
            </a:r>
            <a:br>
              <a:rPr lang="it-IT" sz="7200" b="1" spc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+mn-lt"/>
              </a:rPr>
            </a:br>
            <a:r>
              <a:rPr lang="it-IT" sz="7200" b="1" spc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+mn-lt"/>
              </a:rPr>
              <a:t>per il CVRP</a:t>
            </a: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A5F712DB-14EE-728B-8D2A-8F011EAE35F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031190" y="5386630"/>
            <a:ext cx="3155865" cy="9035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sz="2400"/>
              <a:t>Alessia Cinelli 0350265</a:t>
            </a:r>
          </a:p>
          <a:p>
            <a:pPr marL="0" indent="0">
              <a:buNone/>
            </a:pPr>
            <a:r>
              <a:rPr lang="it-IT" sz="2400"/>
              <a:t>Andrea Tozzi 0350270</a:t>
            </a:r>
          </a:p>
        </p:txBody>
      </p:sp>
      <p:pic>
        <p:nvPicPr>
          <p:cNvPr id="7" name="Immagine 6" descr="Immagine che contiene schermata, Elementi grafici, grafica, design&#10;&#10;Descrizione generata automaticamente">
            <a:extLst>
              <a:ext uri="{FF2B5EF4-FFF2-40B4-BE49-F238E27FC236}">
                <a16:creationId xmlns:a16="http://schemas.microsoft.com/office/drawing/2014/main" id="{33B85288-E97B-02F4-A123-E1618C7F90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71" t="31595" r="11455" b="31501"/>
          <a:stretch/>
        </p:blipFill>
        <p:spPr>
          <a:xfrm>
            <a:off x="97621" y="6452755"/>
            <a:ext cx="429507" cy="405245"/>
          </a:xfrm>
          <a:prstGeom prst="rect">
            <a:avLst/>
          </a:prstGeom>
        </p:spPr>
      </p:pic>
      <p:pic>
        <p:nvPicPr>
          <p:cNvPr id="3" name="Immagine 2" descr="Immagine che contiene schermata, Elementi grafici, grafica, design&#10;&#10;Descrizione generata automaticamente">
            <a:extLst>
              <a:ext uri="{FF2B5EF4-FFF2-40B4-BE49-F238E27FC236}">
                <a16:creationId xmlns:a16="http://schemas.microsoft.com/office/drawing/2014/main" id="{F0077E79-C144-D1B7-4D93-3B385E499A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71" t="31595" r="11455" b="31501"/>
          <a:stretch/>
        </p:blipFill>
        <p:spPr>
          <a:xfrm>
            <a:off x="577868" y="6452755"/>
            <a:ext cx="429507" cy="405245"/>
          </a:xfrm>
          <a:prstGeom prst="rect">
            <a:avLst/>
          </a:prstGeom>
        </p:spPr>
      </p:pic>
      <p:pic>
        <p:nvPicPr>
          <p:cNvPr id="26" name="Immagine 25" descr="Immagine che contiene schermata, Elementi grafici, grafica, design&#10;&#10;Descrizione generata automaticamente">
            <a:extLst>
              <a:ext uri="{FF2B5EF4-FFF2-40B4-BE49-F238E27FC236}">
                <a16:creationId xmlns:a16="http://schemas.microsoft.com/office/drawing/2014/main" id="{0FC470A7-10AE-479B-BE61-ECA4229456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71" t="31595" r="11455" b="31501"/>
          <a:stretch/>
        </p:blipFill>
        <p:spPr>
          <a:xfrm>
            <a:off x="1058115" y="6452755"/>
            <a:ext cx="429507" cy="405245"/>
          </a:xfrm>
          <a:prstGeom prst="rect">
            <a:avLst/>
          </a:prstGeom>
        </p:spPr>
      </p:pic>
      <p:pic>
        <p:nvPicPr>
          <p:cNvPr id="27" name="Immagine 26" descr="Immagine che contiene schermata, Elementi grafici, grafica, design&#10;&#10;Descrizione generata automaticamente">
            <a:extLst>
              <a:ext uri="{FF2B5EF4-FFF2-40B4-BE49-F238E27FC236}">
                <a16:creationId xmlns:a16="http://schemas.microsoft.com/office/drawing/2014/main" id="{93916205-FB97-F6CC-F8D0-C3AEE06262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71" t="31595" r="11455" b="31501"/>
          <a:stretch/>
        </p:blipFill>
        <p:spPr>
          <a:xfrm>
            <a:off x="1538362" y="6452755"/>
            <a:ext cx="429507" cy="405245"/>
          </a:xfrm>
          <a:prstGeom prst="rect">
            <a:avLst/>
          </a:prstGeom>
        </p:spPr>
      </p:pic>
      <p:pic>
        <p:nvPicPr>
          <p:cNvPr id="28" name="Immagine 27" descr="Immagine che contiene schermata, Elementi grafici, grafica, design&#10;&#10;Descrizione generata automaticamente">
            <a:extLst>
              <a:ext uri="{FF2B5EF4-FFF2-40B4-BE49-F238E27FC236}">
                <a16:creationId xmlns:a16="http://schemas.microsoft.com/office/drawing/2014/main" id="{4A269D60-DD94-9AF5-FA51-7F587F07C7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71" t="31595" r="11455" b="31501"/>
          <a:stretch/>
        </p:blipFill>
        <p:spPr>
          <a:xfrm>
            <a:off x="2018609" y="6452755"/>
            <a:ext cx="429507" cy="405245"/>
          </a:xfrm>
          <a:prstGeom prst="rect">
            <a:avLst/>
          </a:prstGeom>
        </p:spPr>
      </p:pic>
      <p:pic>
        <p:nvPicPr>
          <p:cNvPr id="29" name="Immagine 28" descr="Immagine che contiene schermata, Elementi grafici, grafica, design&#10;&#10;Descrizione generata automaticamente">
            <a:extLst>
              <a:ext uri="{FF2B5EF4-FFF2-40B4-BE49-F238E27FC236}">
                <a16:creationId xmlns:a16="http://schemas.microsoft.com/office/drawing/2014/main" id="{B89F3015-661D-2604-DCE3-23AF487C2F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71" t="31595" r="11455" b="31501"/>
          <a:stretch/>
        </p:blipFill>
        <p:spPr>
          <a:xfrm>
            <a:off x="2498856" y="6452755"/>
            <a:ext cx="429507" cy="405245"/>
          </a:xfrm>
          <a:prstGeom prst="rect">
            <a:avLst/>
          </a:prstGeom>
        </p:spPr>
      </p:pic>
      <p:pic>
        <p:nvPicPr>
          <p:cNvPr id="30" name="Immagine 29" descr="Immagine che contiene schermata, Elementi grafici, grafica, design&#10;&#10;Descrizione generata automaticamente">
            <a:extLst>
              <a:ext uri="{FF2B5EF4-FFF2-40B4-BE49-F238E27FC236}">
                <a16:creationId xmlns:a16="http://schemas.microsoft.com/office/drawing/2014/main" id="{25A657B7-807C-9445-89A2-15AD89210B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71" t="31595" r="11455" b="31501"/>
          <a:stretch/>
        </p:blipFill>
        <p:spPr>
          <a:xfrm>
            <a:off x="2979103" y="6452755"/>
            <a:ext cx="429507" cy="405245"/>
          </a:xfrm>
          <a:prstGeom prst="rect">
            <a:avLst/>
          </a:prstGeom>
        </p:spPr>
      </p:pic>
      <p:pic>
        <p:nvPicPr>
          <p:cNvPr id="31" name="Immagine 30" descr="Immagine che contiene schermata, Elementi grafici, grafica, design&#10;&#10;Descrizione generata automaticamente">
            <a:extLst>
              <a:ext uri="{FF2B5EF4-FFF2-40B4-BE49-F238E27FC236}">
                <a16:creationId xmlns:a16="http://schemas.microsoft.com/office/drawing/2014/main" id="{D7273D77-E10A-2996-7788-AC2D913BAE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71" t="31595" r="11455" b="31501"/>
          <a:stretch/>
        </p:blipFill>
        <p:spPr>
          <a:xfrm>
            <a:off x="3459350" y="6452755"/>
            <a:ext cx="429507" cy="405245"/>
          </a:xfrm>
          <a:prstGeom prst="rect">
            <a:avLst/>
          </a:prstGeom>
        </p:spPr>
      </p:pic>
      <p:pic>
        <p:nvPicPr>
          <p:cNvPr id="32" name="Immagine 31" descr="Immagine che contiene schermata, Elementi grafici, grafica, design&#10;&#10;Descrizione generata automaticamente">
            <a:extLst>
              <a:ext uri="{FF2B5EF4-FFF2-40B4-BE49-F238E27FC236}">
                <a16:creationId xmlns:a16="http://schemas.microsoft.com/office/drawing/2014/main" id="{D1578397-12E3-354E-7A7A-22FC726338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71" t="31595" r="11455" b="31501"/>
          <a:stretch/>
        </p:blipFill>
        <p:spPr>
          <a:xfrm>
            <a:off x="3939597" y="6452755"/>
            <a:ext cx="429507" cy="405245"/>
          </a:xfrm>
          <a:prstGeom prst="rect">
            <a:avLst/>
          </a:prstGeom>
        </p:spPr>
      </p:pic>
      <p:pic>
        <p:nvPicPr>
          <p:cNvPr id="33" name="Immagine 32" descr="Immagine che contiene schermata, Elementi grafici, grafica, design&#10;&#10;Descrizione generata automaticamente">
            <a:extLst>
              <a:ext uri="{FF2B5EF4-FFF2-40B4-BE49-F238E27FC236}">
                <a16:creationId xmlns:a16="http://schemas.microsoft.com/office/drawing/2014/main" id="{B5593ADF-7818-8008-9792-D438C7879B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71" t="31595" r="11455" b="31501"/>
          <a:stretch/>
        </p:blipFill>
        <p:spPr>
          <a:xfrm>
            <a:off x="4419844" y="6452755"/>
            <a:ext cx="429507" cy="405245"/>
          </a:xfrm>
          <a:prstGeom prst="rect">
            <a:avLst/>
          </a:prstGeom>
        </p:spPr>
      </p:pic>
      <p:pic>
        <p:nvPicPr>
          <p:cNvPr id="34" name="Immagine 33" descr="Immagine che contiene schermata, Elementi grafici, grafica, design&#10;&#10;Descrizione generata automaticamente">
            <a:extLst>
              <a:ext uri="{FF2B5EF4-FFF2-40B4-BE49-F238E27FC236}">
                <a16:creationId xmlns:a16="http://schemas.microsoft.com/office/drawing/2014/main" id="{6DF7B783-A8D3-F456-7377-F4475AC461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71" t="31595" r="11455" b="31501"/>
          <a:stretch/>
        </p:blipFill>
        <p:spPr>
          <a:xfrm>
            <a:off x="4900091" y="6452755"/>
            <a:ext cx="429507" cy="405245"/>
          </a:xfrm>
          <a:prstGeom prst="rect">
            <a:avLst/>
          </a:prstGeom>
        </p:spPr>
      </p:pic>
      <p:pic>
        <p:nvPicPr>
          <p:cNvPr id="35" name="Immagine 34" descr="Immagine che contiene schermata, Elementi grafici, grafica, design&#10;&#10;Descrizione generata automaticamente">
            <a:extLst>
              <a:ext uri="{FF2B5EF4-FFF2-40B4-BE49-F238E27FC236}">
                <a16:creationId xmlns:a16="http://schemas.microsoft.com/office/drawing/2014/main" id="{34F887A3-90D6-F7D8-D1BF-95C25BB703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71" t="31595" r="11455" b="31501"/>
          <a:stretch/>
        </p:blipFill>
        <p:spPr>
          <a:xfrm>
            <a:off x="5380338" y="6452755"/>
            <a:ext cx="429507" cy="405245"/>
          </a:xfrm>
          <a:prstGeom prst="rect">
            <a:avLst/>
          </a:prstGeom>
        </p:spPr>
      </p:pic>
      <p:pic>
        <p:nvPicPr>
          <p:cNvPr id="36" name="Immagine 35" descr="Immagine che contiene schermata, Elementi grafici, grafica, design&#10;&#10;Descrizione generata automaticamente">
            <a:extLst>
              <a:ext uri="{FF2B5EF4-FFF2-40B4-BE49-F238E27FC236}">
                <a16:creationId xmlns:a16="http://schemas.microsoft.com/office/drawing/2014/main" id="{8C58EBF6-FB28-7D1F-A8D8-864733DE91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71" t="31595" r="11455" b="31501"/>
          <a:stretch/>
        </p:blipFill>
        <p:spPr>
          <a:xfrm>
            <a:off x="5860585" y="6452755"/>
            <a:ext cx="429507" cy="405245"/>
          </a:xfrm>
          <a:prstGeom prst="rect">
            <a:avLst/>
          </a:prstGeom>
        </p:spPr>
      </p:pic>
      <p:pic>
        <p:nvPicPr>
          <p:cNvPr id="37" name="Immagine 36" descr="Immagine che contiene schermata, Elementi grafici, grafica, design&#10;&#10;Descrizione generata automaticamente">
            <a:extLst>
              <a:ext uri="{FF2B5EF4-FFF2-40B4-BE49-F238E27FC236}">
                <a16:creationId xmlns:a16="http://schemas.microsoft.com/office/drawing/2014/main" id="{825EF2D6-0054-9321-B905-C83336C6DA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71" t="31595" r="11455" b="31501"/>
          <a:stretch/>
        </p:blipFill>
        <p:spPr>
          <a:xfrm>
            <a:off x="6340832" y="6452755"/>
            <a:ext cx="429507" cy="405245"/>
          </a:xfrm>
          <a:prstGeom prst="rect">
            <a:avLst/>
          </a:prstGeom>
        </p:spPr>
      </p:pic>
      <p:pic>
        <p:nvPicPr>
          <p:cNvPr id="38" name="Immagine 37" descr="Immagine che contiene schermata, Elementi grafici, grafica, design&#10;&#10;Descrizione generata automaticamente">
            <a:extLst>
              <a:ext uri="{FF2B5EF4-FFF2-40B4-BE49-F238E27FC236}">
                <a16:creationId xmlns:a16="http://schemas.microsoft.com/office/drawing/2014/main" id="{225C9DAC-81E8-2158-11D9-073C320BDC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71" t="31595" r="11455" b="31501"/>
          <a:stretch/>
        </p:blipFill>
        <p:spPr>
          <a:xfrm>
            <a:off x="6821079" y="6452755"/>
            <a:ext cx="429507" cy="405245"/>
          </a:xfrm>
          <a:prstGeom prst="rect">
            <a:avLst/>
          </a:prstGeom>
        </p:spPr>
      </p:pic>
      <p:pic>
        <p:nvPicPr>
          <p:cNvPr id="39" name="Immagine 38" descr="Immagine che contiene schermata, Elementi grafici, grafica, design&#10;&#10;Descrizione generata automaticamente">
            <a:extLst>
              <a:ext uri="{FF2B5EF4-FFF2-40B4-BE49-F238E27FC236}">
                <a16:creationId xmlns:a16="http://schemas.microsoft.com/office/drawing/2014/main" id="{48F35375-F2D0-0031-899D-2540841E29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71" t="31595" r="11455" b="31501"/>
          <a:stretch/>
        </p:blipFill>
        <p:spPr>
          <a:xfrm>
            <a:off x="7301326" y="6452755"/>
            <a:ext cx="429507" cy="405245"/>
          </a:xfrm>
          <a:prstGeom prst="rect">
            <a:avLst/>
          </a:prstGeom>
        </p:spPr>
      </p:pic>
      <p:pic>
        <p:nvPicPr>
          <p:cNvPr id="40" name="Immagine 39" descr="Immagine che contiene schermata, Elementi grafici, grafica, design&#10;&#10;Descrizione generata automaticamente">
            <a:extLst>
              <a:ext uri="{FF2B5EF4-FFF2-40B4-BE49-F238E27FC236}">
                <a16:creationId xmlns:a16="http://schemas.microsoft.com/office/drawing/2014/main" id="{8280FF7C-4838-294A-6093-8D3ED6FE60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71" t="31595" r="11455" b="31501"/>
          <a:stretch/>
        </p:blipFill>
        <p:spPr>
          <a:xfrm>
            <a:off x="7781573" y="6452755"/>
            <a:ext cx="429507" cy="405245"/>
          </a:xfrm>
          <a:prstGeom prst="rect">
            <a:avLst/>
          </a:prstGeom>
        </p:spPr>
      </p:pic>
      <p:pic>
        <p:nvPicPr>
          <p:cNvPr id="41" name="Immagine 40" descr="Immagine che contiene schermata, Elementi grafici, grafica, design&#10;&#10;Descrizione generata automaticamente">
            <a:extLst>
              <a:ext uri="{FF2B5EF4-FFF2-40B4-BE49-F238E27FC236}">
                <a16:creationId xmlns:a16="http://schemas.microsoft.com/office/drawing/2014/main" id="{27B9C2F4-37D6-BA0D-9BFB-F5CE0D5484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71" t="31595" r="11455" b="31501"/>
          <a:stretch/>
        </p:blipFill>
        <p:spPr>
          <a:xfrm>
            <a:off x="8261820" y="6452755"/>
            <a:ext cx="429507" cy="405245"/>
          </a:xfrm>
          <a:prstGeom prst="rect">
            <a:avLst/>
          </a:prstGeom>
        </p:spPr>
      </p:pic>
      <p:pic>
        <p:nvPicPr>
          <p:cNvPr id="42" name="Immagine 41" descr="Immagine che contiene schermata, Elementi grafici, grafica, design&#10;&#10;Descrizione generata automaticamente">
            <a:extLst>
              <a:ext uri="{FF2B5EF4-FFF2-40B4-BE49-F238E27FC236}">
                <a16:creationId xmlns:a16="http://schemas.microsoft.com/office/drawing/2014/main" id="{3D29B364-FD39-6B28-047E-098D0B4D61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71" t="31595" r="11455" b="31501"/>
          <a:stretch/>
        </p:blipFill>
        <p:spPr>
          <a:xfrm>
            <a:off x="8742067" y="6452755"/>
            <a:ext cx="429507" cy="405245"/>
          </a:xfrm>
          <a:prstGeom prst="rect">
            <a:avLst/>
          </a:prstGeom>
        </p:spPr>
      </p:pic>
      <p:pic>
        <p:nvPicPr>
          <p:cNvPr id="43" name="Immagine 42" descr="Immagine che contiene schermata, Elementi grafici, grafica, design&#10;&#10;Descrizione generata automaticamente">
            <a:extLst>
              <a:ext uri="{FF2B5EF4-FFF2-40B4-BE49-F238E27FC236}">
                <a16:creationId xmlns:a16="http://schemas.microsoft.com/office/drawing/2014/main" id="{38A72FA8-9324-3B6D-DD93-DB24FB4245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71" t="31595" r="11455" b="31501"/>
          <a:stretch/>
        </p:blipFill>
        <p:spPr>
          <a:xfrm>
            <a:off x="9222314" y="6452755"/>
            <a:ext cx="429507" cy="405245"/>
          </a:xfrm>
          <a:prstGeom prst="rect">
            <a:avLst/>
          </a:prstGeom>
        </p:spPr>
      </p:pic>
      <p:pic>
        <p:nvPicPr>
          <p:cNvPr id="44" name="Immagine 43" descr="Immagine che contiene schermata, Elementi grafici, grafica, design&#10;&#10;Descrizione generata automaticamente">
            <a:extLst>
              <a:ext uri="{FF2B5EF4-FFF2-40B4-BE49-F238E27FC236}">
                <a16:creationId xmlns:a16="http://schemas.microsoft.com/office/drawing/2014/main" id="{3D97912A-4964-C25F-8619-D75CF9DAB3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71" t="31595" r="11455" b="31501"/>
          <a:stretch/>
        </p:blipFill>
        <p:spPr>
          <a:xfrm>
            <a:off x="9702561" y="6452755"/>
            <a:ext cx="429507" cy="405245"/>
          </a:xfrm>
          <a:prstGeom prst="rect">
            <a:avLst/>
          </a:prstGeom>
        </p:spPr>
      </p:pic>
      <p:pic>
        <p:nvPicPr>
          <p:cNvPr id="45" name="Immagine 44" descr="Immagine che contiene schermata, Elementi grafici, grafica, design&#10;&#10;Descrizione generata automaticamente">
            <a:extLst>
              <a:ext uri="{FF2B5EF4-FFF2-40B4-BE49-F238E27FC236}">
                <a16:creationId xmlns:a16="http://schemas.microsoft.com/office/drawing/2014/main" id="{617E9D38-9F86-8961-E8C0-2CB574F414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71" t="31595" r="11455" b="31501"/>
          <a:stretch/>
        </p:blipFill>
        <p:spPr>
          <a:xfrm>
            <a:off x="10182808" y="6452755"/>
            <a:ext cx="429507" cy="405245"/>
          </a:xfrm>
          <a:prstGeom prst="rect">
            <a:avLst/>
          </a:prstGeom>
        </p:spPr>
      </p:pic>
      <p:pic>
        <p:nvPicPr>
          <p:cNvPr id="46" name="Immagine 45" descr="Immagine che contiene schermata, Elementi grafici, grafica, design&#10;&#10;Descrizione generata automaticamente">
            <a:extLst>
              <a:ext uri="{FF2B5EF4-FFF2-40B4-BE49-F238E27FC236}">
                <a16:creationId xmlns:a16="http://schemas.microsoft.com/office/drawing/2014/main" id="{76F7F05E-0CB9-1FB3-3191-2EE3396CC6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71" t="31595" r="11455" b="31501"/>
          <a:stretch/>
        </p:blipFill>
        <p:spPr>
          <a:xfrm>
            <a:off x="10663055" y="6452755"/>
            <a:ext cx="429507" cy="405245"/>
          </a:xfrm>
          <a:prstGeom prst="rect">
            <a:avLst/>
          </a:prstGeom>
        </p:spPr>
      </p:pic>
      <p:pic>
        <p:nvPicPr>
          <p:cNvPr id="47" name="Immagine 46" descr="Immagine che contiene schermata, Elementi grafici, grafica, design&#10;&#10;Descrizione generata automaticamente">
            <a:extLst>
              <a:ext uri="{FF2B5EF4-FFF2-40B4-BE49-F238E27FC236}">
                <a16:creationId xmlns:a16="http://schemas.microsoft.com/office/drawing/2014/main" id="{5CB991EA-51B3-476D-2A50-35BDB5BBE5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71" t="31595" r="11455" b="31501"/>
          <a:stretch/>
        </p:blipFill>
        <p:spPr>
          <a:xfrm>
            <a:off x="11143302" y="6452755"/>
            <a:ext cx="429507" cy="405245"/>
          </a:xfrm>
          <a:prstGeom prst="rect">
            <a:avLst/>
          </a:prstGeom>
        </p:spPr>
      </p:pic>
      <p:pic>
        <p:nvPicPr>
          <p:cNvPr id="48" name="Immagine 47" descr="Immagine che contiene schermata, Elementi grafici, grafica, design&#10;&#10;Descrizione generata automaticamente">
            <a:extLst>
              <a:ext uri="{FF2B5EF4-FFF2-40B4-BE49-F238E27FC236}">
                <a16:creationId xmlns:a16="http://schemas.microsoft.com/office/drawing/2014/main" id="{E1F89371-51C2-ADC3-C61D-1A4CE5CF71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71" t="31595" r="11455" b="31501"/>
          <a:stretch/>
        </p:blipFill>
        <p:spPr>
          <a:xfrm>
            <a:off x="11623545" y="6452755"/>
            <a:ext cx="429507" cy="40524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0BF6AF04-BC0E-ABBE-1A3C-B29B8A5B9705}"/>
              </a:ext>
            </a:extLst>
          </p:cNvPr>
          <p:cNvSpPr txBox="1"/>
          <p:nvPr/>
        </p:nvSpPr>
        <p:spPr>
          <a:xfrm>
            <a:off x="3723705" y="3220839"/>
            <a:ext cx="4744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err="1"/>
              <a:t>Capacitated</a:t>
            </a:r>
            <a:r>
              <a:rPr lang="it-IT" sz="2400"/>
              <a:t> </a:t>
            </a:r>
            <a:r>
              <a:rPr lang="it-IT" sz="2400" err="1"/>
              <a:t>Vehicle</a:t>
            </a:r>
            <a:r>
              <a:rPr lang="it-IT" sz="2400"/>
              <a:t> Routing </a:t>
            </a:r>
            <a:r>
              <a:rPr lang="it-IT" sz="2400" err="1"/>
              <a:t>Problem</a:t>
            </a:r>
            <a:endParaRPr lang="it-IT" sz="2400"/>
          </a:p>
        </p:txBody>
      </p:sp>
    </p:spTree>
    <p:extLst>
      <p:ext uri="{BB962C8B-B14F-4D97-AF65-F5344CB8AC3E}">
        <p14:creationId xmlns:p14="http://schemas.microsoft.com/office/powerpoint/2010/main" val="4026725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0D54ED-0B6B-AC04-F051-5D35FD09511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8826"/>
            <a:ext cx="12192000" cy="774085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it-IT" b="1" spc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GitHub Action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6A9B13E-C662-B674-93C7-B554138EE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2574" y="6420456"/>
            <a:ext cx="1312025" cy="365125"/>
          </a:xfrm>
        </p:spPr>
        <p:txBody>
          <a:bodyPr/>
          <a:lstStyle/>
          <a:p>
            <a:fld id="{ACA77A1D-E3FF-4A23-BD01-E0E089899D6B}" type="slidenum">
              <a:rPr lang="it-IT" sz="2400" smtClean="0">
                <a:solidFill>
                  <a:schemeClr val="bg1"/>
                </a:solidFill>
              </a:rPr>
              <a:t>10</a:t>
            </a:fld>
            <a:endParaRPr lang="it-IT" sz="240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120E06F-5B74-E952-53F4-802A70AFC188}"/>
              </a:ext>
            </a:extLst>
          </p:cNvPr>
          <p:cNvSpPr txBox="1"/>
          <p:nvPr/>
        </p:nvSpPr>
        <p:spPr>
          <a:xfrm>
            <a:off x="1024447" y="1067787"/>
            <a:ext cx="1014310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900"/>
              <a:t>Questo ci ha permesso di risparmiare molto tempo durante i </a:t>
            </a:r>
            <a:r>
              <a:rPr lang="it-IT" sz="1900" err="1"/>
              <a:t>run</a:t>
            </a:r>
            <a:r>
              <a:rPr lang="it-IT" sz="1900"/>
              <a:t> degli algoritmi, ma purtroppo ciò non vale per il modello MIP.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3309F0AD-2C95-ABDC-B089-F5661BF0F4C5}"/>
              </a:ext>
            </a:extLst>
          </p:cNvPr>
          <p:cNvGrpSpPr/>
          <p:nvPr/>
        </p:nvGrpSpPr>
        <p:grpSpPr>
          <a:xfrm>
            <a:off x="2048894" y="1969771"/>
            <a:ext cx="8094212" cy="4037759"/>
            <a:chOff x="2048894" y="1969771"/>
            <a:chExt cx="8094212" cy="4037759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6EAFC286-A8B0-AEEB-67DA-850F2BA76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8894" y="1969771"/>
              <a:ext cx="8094212" cy="4037759"/>
            </a:xfrm>
            <a:prstGeom prst="rect">
              <a:avLst/>
            </a:prstGeom>
          </p:spPr>
        </p:pic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550DA617-C851-34D6-9484-C2E4786DD709}"/>
                </a:ext>
              </a:extLst>
            </p:cNvPr>
            <p:cNvSpPr/>
            <p:nvPr/>
          </p:nvSpPr>
          <p:spPr>
            <a:xfrm>
              <a:off x="7639665" y="2448232"/>
              <a:ext cx="1170038" cy="384721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2402957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0D54ED-0B6B-AC04-F051-5D35FD09511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8826"/>
            <a:ext cx="12192000" cy="774085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it-IT" b="1" spc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Clarke &amp; Wright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6A9B13E-C662-B674-93C7-B554138EE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2574" y="6420456"/>
            <a:ext cx="1312025" cy="365125"/>
          </a:xfrm>
        </p:spPr>
        <p:txBody>
          <a:bodyPr/>
          <a:lstStyle/>
          <a:p>
            <a:fld id="{ACA77A1D-E3FF-4A23-BD01-E0E089899D6B}" type="slidenum">
              <a:rPr lang="it-IT" sz="2400" smtClean="0">
                <a:latin typeface="+mj-lt"/>
              </a:rPr>
              <a:t>11</a:t>
            </a:fld>
            <a:endParaRPr lang="it-IT" sz="2400">
              <a:latin typeface="+mj-lt"/>
            </a:endParaRPr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24B29191-F4C9-F43D-6D7C-4D9025E06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77" y="814441"/>
            <a:ext cx="900000" cy="1439942"/>
          </a:xfrm>
          <a:prstGeom prst="rect">
            <a:avLst/>
          </a:prstGeom>
        </p:spPr>
      </p:pic>
      <p:sp>
        <p:nvSpPr>
          <p:cNvPr id="5" name="Text 3">
            <a:extLst>
              <a:ext uri="{FF2B5EF4-FFF2-40B4-BE49-F238E27FC236}">
                <a16:creationId xmlns:a16="http://schemas.microsoft.com/office/drawing/2014/main" id="{9DC3E996-C115-DA04-364E-141563617BF5}"/>
              </a:ext>
            </a:extLst>
          </p:cNvPr>
          <p:cNvSpPr/>
          <p:nvPr/>
        </p:nvSpPr>
        <p:spPr>
          <a:xfrm>
            <a:off x="1788284" y="733558"/>
            <a:ext cx="2813090" cy="3515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69"/>
              </a:lnSpc>
              <a:buNone/>
            </a:pPr>
            <a:r>
              <a:rPr lang="it-IT" sz="2000" b="1"/>
              <a:t>Inizializzazione</a:t>
            </a: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3B580892-4960-CF37-95B9-5CB730F917E0}"/>
              </a:ext>
            </a:extLst>
          </p:cNvPr>
          <p:cNvSpPr/>
          <p:nvPr/>
        </p:nvSpPr>
        <p:spPr>
          <a:xfrm>
            <a:off x="1788284" y="1183107"/>
            <a:ext cx="4201036" cy="7200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35"/>
              </a:lnSpc>
              <a:buNone/>
            </a:pPr>
            <a:r>
              <a:rPr lang="it-IT" sz="1900" b="1">
                <a:solidFill>
                  <a:schemeClr val="accent2"/>
                </a:solidFill>
                <a:ea typeface="Open Sans" pitchFamily="34" charset="-122"/>
                <a:cs typeface="Open Sans" pitchFamily="34" charset="-120"/>
              </a:rPr>
              <a:t>Ogni cliente</a:t>
            </a:r>
            <a:r>
              <a:rPr lang="it-IT" sz="1900">
                <a:ea typeface="Open Sans" pitchFamily="34" charset="-122"/>
                <a:cs typeface="Open Sans" pitchFamily="34" charset="-120"/>
              </a:rPr>
              <a:t> viene servito da </a:t>
            </a:r>
            <a:r>
              <a:rPr lang="it-IT" sz="1900" b="1">
                <a:solidFill>
                  <a:schemeClr val="accent2"/>
                </a:solidFill>
                <a:ea typeface="Open Sans" pitchFamily="34" charset="-122"/>
                <a:cs typeface="Open Sans" pitchFamily="34" charset="-120"/>
              </a:rPr>
              <a:t>un veicolo</a:t>
            </a:r>
            <a:r>
              <a:rPr lang="it-IT" sz="1900">
                <a:ea typeface="Open Sans" pitchFamily="34" charset="-122"/>
                <a:cs typeface="Open Sans" pitchFamily="34" charset="-120"/>
              </a:rPr>
              <a:t> che torna successivamente al deposito.</a:t>
            </a:r>
            <a:endParaRPr lang="it-IT" sz="1900"/>
          </a:p>
        </p:txBody>
      </p:sp>
      <p:pic>
        <p:nvPicPr>
          <p:cNvPr id="24" name="Image 2" descr="preencoded.png">
            <a:extLst>
              <a:ext uri="{FF2B5EF4-FFF2-40B4-BE49-F238E27FC236}">
                <a16:creationId xmlns:a16="http://schemas.microsoft.com/office/drawing/2014/main" id="{CBC3CCEE-9C91-7FF0-C82A-93E5CF993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77" y="2520238"/>
            <a:ext cx="900000" cy="1439942"/>
          </a:xfrm>
          <a:prstGeom prst="rect">
            <a:avLst/>
          </a:prstGeom>
        </p:spPr>
      </p:pic>
      <p:sp>
        <p:nvSpPr>
          <p:cNvPr id="25" name="Text 5">
            <a:extLst>
              <a:ext uri="{FF2B5EF4-FFF2-40B4-BE49-F238E27FC236}">
                <a16:creationId xmlns:a16="http://schemas.microsoft.com/office/drawing/2014/main" id="{25C95737-A6A6-A489-FA11-FCA270A24962}"/>
              </a:ext>
            </a:extLst>
          </p:cNvPr>
          <p:cNvSpPr/>
          <p:nvPr/>
        </p:nvSpPr>
        <p:spPr>
          <a:xfrm>
            <a:off x="1788284" y="2352340"/>
            <a:ext cx="4786252" cy="3515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69"/>
              </a:lnSpc>
              <a:buNone/>
            </a:pPr>
            <a:r>
              <a:rPr lang="it-IT" sz="2000" b="1">
                <a:ea typeface="Unbounded" pitchFamily="34" charset="-122"/>
                <a:cs typeface="Unbounded" pitchFamily="34" charset="-120"/>
              </a:rPr>
              <a:t>Calcolo dei risparmi per ogni coppia di nodi</a:t>
            </a:r>
            <a:endParaRPr lang="it-IT" sz="2000"/>
          </a:p>
        </p:txBody>
      </p:sp>
      <p:sp>
        <p:nvSpPr>
          <p:cNvPr id="26" name="Text 6">
            <a:extLst>
              <a:ext uri="{FF2B5EF4-FFF2-40B4-BE49-F238E27FC236}">
                <a16:creationId xmlns:a16="http://schemas.microsoft.com/office/drawing/2014/main" id="{F2B11D2D-D10F-8A89-E9D1-522A92E786D4}"/>
              </a:ext>
            </a:extLst>
          </p:cNvPr>
          <p:cNvSpPr/>
          <p:nvPr/>
        </p:nvSpPr>
        <p:spPr>
          <a:xfrm>
            <a:off x="1788285" y="2945922"/>
            <a:ext cx="3079194" cy="4015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35"/>
              </a:lnSpc>
              <a:buNone/>
            </a:pPr>
            <a:r>
              <a:rPr lang="it-IT" sz="2000"/>
              <a:t>​</a:t>
            </a:r>
            <a:endParaRPr lang="it-IT" sz="1900"/>
          </a:p>
        </p:txBody>
      </p:sp>
      <p:pic>
        <p:nvPicPr>
          <p:cNvPr id="27" name="Image 3" descr="preencoded.png">
            <a:extLst>
              <a:ext uri="{FF2B5EF4-FFF2-40B4-BE49-F238E27FC236}">
                <a16:creationId xmlns:a16="http://schemas.microsoft.com/office/drawing/2014/main" id="{E69611B0-EC8D-C393-DF81-B4541AA51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77" y="4241157"/>
            <a:ext cx="900000" cy="1439942"/>
          </a:xfrm>
          <a:prstGeom prst="rect">
            <a:avLst/>
          </a:prstGeom>
        </p:spPr>
      </p:pic>
      <p:sp>
        <p:nvSpPr>
          <p:cNvPr id="28" name="Text 7">
            <a:extLst>
              <a:ext uri="{FF2B5EF4-FFF2-40B4-BE49-F238E27FC236}">
                <a16:creationId xmlns:a16="http://schemas.microsoft.com/office/drawing/2014/main" id="{6817E64E-5CCE-7E8B-9EE9-0978A158DAD7}"/>
              </a:ext>
            </a:extLst>
          </p:cNvPr>
          <p:cNvSpPr/>
          <p:nvPr/>
        </p:nvSpPr>
        <p:spPr>
          <a:xfrm>
            <a:off x="1788284" y="3983102"/>
            <a:ext cx="3079194" cy="3515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69"/>
              </a:lnSpc>
              <a:buNone/>
            </a:pPr>
            <a:r>
              <a:rPr lang="it-IT" sz="2000" b="1">
                <a:ea typeface="Unbounded" pitchFamily="34" charset="-122"/>
                <a:cs typeface="Unbounded" pitchFamily="34" charset="-120"/>
              </a:rPr>
              <a:t>Unione delle rotte</a:t>
            </a:r>
            <a:endParaRPr lang="it-IT" sz="2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 8">
                <a:extLst>
                  <a:ext uri="{FF2B5EF4-FFF2-40B4-BE49-F238E27FC236}">
                    <a16:creationId xmlns:a16="http://schemas.microsoft.com/office/drawing/2014/main" id="{81CDE24F-1315-9DDC-E984-EA16E1FE4EB3}"/>
                  </a:ext>
                </a:extLst>
              </p:cNvPr>
              <p:cNvSpPr/>
              <p:nvPr/>
            </p:nvSpPr>
            <p:spPr>
              <a:xfrm>
                <a:off x="1788284" y="4394521"/>
                <a:ext cx="7739174" cy="1549690"/>
              </a:xfrm>
              <a:prstGeom prst="rect">
                <a:avLst/>
              </a:prstGeom>
              <a:noFill/>
              <a:ln/>
            </p:spPr>
            <p:txBody>
              <a:bodyPr wrap="square" rtlCol="0" anchor="t"/>
              <a:lstStyle/>
              <a:p>
                <a:pPr marL="0" indent="0" algn="l">
                  <a:lnSpc>
                    <a:spcPts val="2835"/>
                  </a:lnSpc>
                  <a:buNone/>
                </a:pPr>
                <a:r>
                  <a:rPr lang="it-IT" sz="1900"/>
                  <a:t>Le rotte di</a:t>
                </a:r>
                <a:r>
                  <a:rPr lang="it-IT" sz="1900" b="1">
                    <a:solidFill>
                      <a:schemeClr val="accent2">
                        <a:lumMod val="50000"/>
                      </a:schemeClr>
                    </a:solidFill>
                  </a:rPr>
                  <a:t> </a:t>
                </a:r>
                <a:r>
                  <a:rPr lang="it-IT" sz="1900">
                    <a:solidFill>
                      <a:schemeClr val="accent2"/>
                    </a:solidFill>
                  </a:rPr>
                  <a:t>i e j </a:t>
                </a:r>
                <a:r>
                  <a:rPr lang="it-IT" sz="1900"/>
                  <a:t>vengono</a:t>
                </a:r>
                <a:r>
                  <a:rPr lang="it-IT" sz="1900" b="1">
                    <a:solidFill>
                      <a:schemeClr val="accent2">
                        <a:lumMod val="50000"/>
                      </a:schemeClr>
                    </a:solidFill>
                  </a:rPr>
                  <a:t> </a:t>
                </a:r>
                <a:r>
                  <a:rPr lang="it-IT" sz="1900" b="1">
                    <a:solidFill>
                      <a:schemeClr val="accent2"/>
                    </a:solidFill>
                  </a:rPr>
                  <a:t>unite</a:t>
                </a:r>
                <a:r>
                  <a:rPr lang="it-IT" sz="1900"/>
                  <a:t> </a:t>
                </a:r>
                <a:r>
                  <a:rPr lang="it-IT" sz="1900" b="1">
                    <a:solidFill>
                      <a:schemeClr val="accent2"/>
                    </a:solidFill>
                  </a:rPr>
                  <a:t>solo se</a:t>
                </a:r>
                <a:r>
                  <a:rPr lang="it-IT" sz="1900"/>
                  <a:t>:</a:t>
                </a:r>
              </a:p>
              <a:p>
                <a:pPr marL="342900" indent="-342900" algn="l">
                  <a:lnSpc>
                    <a:spcPts val="2835"/>
                  </a:lnSpc>
                  <a:buFont typeface="Arial" panose="020B0604020202020204" pitchFamily="34" charset="0"/>
                  <a:buChar char="•"/>
                </a:pPr>
                <a:r>
                  <a:rPr lang="it-IT" sz="1900" b="1"/>
                  <a:t>i</a:t>
                </a:r>
                <a:r>
                  <a:rPr lang="it-IT" sz="1900"/>
                  <a:t>  è in prima posizione e</a:t>
                </a:r>
                <a:r>
                  <a:rPr lang="it-IT" sz="1900" b="1">
                    <a:solidFill>
                      <a:schemeClr val="accent3">
                        <a:lumMod val="50000"/>
                      </a:schemeClr>
                    </a:solidFill>
                  </a:rPr>
                  <a:t> j </a:t>
                </a:r>
                <a:r>
                  <a:rPr lang="it-IT" sz="1900"/>
                  <a:t>in ultima, o viceversa.</a:t>
                </a:r>
              </a:p>
              <a:p>
                <a:pPr marL="342900" indent="-342900" algn="l">
                  <a:lnSpc>
                    <a:spcPts val="2835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it-IT" sz="1900">
                    <a:solidFill>
                      <a:schemeClr val="tx1"/>
                    </a:solidFill>
                  </a:rPr>
                  <a:t>  </a:t>
                </a:r>
              </a:p>
              <a:p>
                <a:pPr marL="342900" indent="-342900" algn="l">
                  <a:lnSpc>
                    <a:spcPts val="2835"/>
                  </a:lnSpc>
                  <a:buFont typeface="Arial" panose="020B0604020202020204" pitchFamily="34" charset="0"/>
                  <a:buChar char="•"/>
                </a:pPr>
                <a:r>
                  <a:rPr lang="it-IT" sz="1900"/>
                  <a:t>La capacità del veicolo è maggiore della domanda totale sulle due rotte.</a:t>
                </a:r>
              </a:p>
            </p:txBody>
          </p:sp>
        </mc:Choice>
        <mc:Fallback>
          <p:sp>
            <p:nvSpPr>
              <p:cNvPr id="29" name="Text 8">
                <a:extLst>
                  <a:ext uri="{FF2B5EF4-FFF2-40B4-BE49-F238E27FC236}">
                    <a16:creationId xmlns:a16="http://schemas.microsoft.com/office/drawing/2014/main" id="{81CDE24F-1315-9DDC-E984-EA16E1FE4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284" y="4394521"/>
                <a:ext cx="7739174" cy="1549690"/>
              </a:xfrm>
              <a:prstGeom prst="rect">
                <a:avLst/>
              </a:prstGeom>
              <a:blipFill>
                <a:blip r:embed="rId5"/>
                <a:stretch>
                  <a:fillRect l="-709" b="-3150"/>
                </a:stretch>
              </a:blipFill>
              <a:ln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magine 9" descr="Immagine che contiene schizzo, linea, bianco, design&#10;&#10;Descrizione generata automaticamente">
            <a:extLst>
              <a:ext uri="{FF2B5EF4-FFF2-40B4-BE49-F238E27FC236}">
                <a16:creationId xmlns:a16="http://schemas.microsoft.com/office/drawing/2014/main" id="{7432A836-7188-9AAC-ABDB-3729A7C9A2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7" t="9380" r="52971" b="28947"/>
          <a:stretch/>
        </p:blipFill>
        <p:spPr>
          <a:xfrm>
            <a:off x="9028412" y="842911"/>
            <a:ext cx="1857207" cy="15496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EAFC6FA6-0EF8-10C6-D44C-940882D34E7D}"/>
                  </a:ext>
                </a:extLst>
              </p:cNvPr>
              <p:cNvSpPr txBox="1"/>
              <p:nvPr/>
            </p:nvSpPr>
            <p:spPr>
              <a:xfrm>
                <a:off x="2774271" y="2828705"/>
                <a:ext cx="2814277" cy="3990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4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it-IT" sz="2400" i="0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it-IT" sz="2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it-IT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4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it-IT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it-IT" sz="2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it-IT" sz="24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it-IT" sz="2400" b="0" i="1" dirty="0" smtClean="0"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it-IT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it-IT" sz="2400" b="0" i="1" dirty="0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it-IT" sz="2400"/>
              </a:p>
            </p:txBody>
          </p:sp>
        </mc:Choice>
        <mc:Fallback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EAFC6FA6-0EF8-10C6-D44C-940882D34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271" y="2828705"/>
                <a:ext cx="2814277" cy="399084"/>
              </a:xfrm>
              <a:prstGeom prst="rect">
                <a:avLst/>
              </a:prstGeom>
              <a:blipFill>
                <a:blip r:embed="rId7"/>
                <a:stretch>
                  <a:fillRect l="-2597" r="-1948" b="-261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985107D8-A43E-17FF-D02C-D449766B61CB}"/>
              </a:ext>
            </a:extLst>
          </p:cNvPr>
          <p:cNvSpPr txBox="1"/>
          <p:nvPr/>
        </p:nvSpPr>
        <p:spPr>
          <a:xfrm>
            <a:off x="1839886" y="3334647"/>
            <a:ext cx="605138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900"/>
              <a:t>Successivamente ordinati in ordine decrescente</a:t>
            </a:r>
          </a:p>
        </p:txBody>
      </p:sp>
      <p:pic>
        <p:nvPicPr>
          <p:cNvPr id="12" name="Immagine 11" descr="Immagine che contiene schizzo, linea, bianco, design&#10;&#10;Descrizione generata automaticamente">
            <a:extLst>
              <a:ext uri="{FF2B5EF4-FFF2-40B4-BE49-F238E27FC236}">
                <a16:creationId xmlns:a16="http://schemas.microsoft.com/office/drawing/2014/main" id="{A50FB038-F852-300B-D13A-5971137C0FD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6" t="9380" r="4704" b="28947"/>
          <a:stretch/>
        </p:blipFill>
        <p:spPr>
          <a:xfrm>
            <a:off x="8856494" y="3334647"/>
            <a:ext cx="1963829" cy="15496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6B97A902-EB27-B944-7A30-0CBEB3DBDCF9}"/>
                  </a:ext>
                </a:extLst>
              </p:cNvPr>
              <p:cNvSpPr txBox="1"/>
              <p:nvPr/>
            </p:nvSpPr>
            <p:spPr>
              <a:xfrm>
                <a:off x="8606942" y="2315886"/>
                <a:ext cx="2731618" cy="3990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400" i="0">
                          <a:latin typeface="Cambria Math" panose="02040503050406030204" pitchFamily="18" charset="0"/>
                        </a:rPr>
                        <m:t>=2⋅</m:t>
                      </m:r>
                      <m:sSub>
                        <m:sSubPr>
                          <m:ctrlPr>
                            <a:rPr lang="it-IT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400" i="0">
                          <a:latin typeface="Cambria Math" panose="02040503050406030204" pitchFamily="18" charset="0"/>
                        </a:rPr>
                        <m:t>+2⋅</m:t>
                      </m:r>
                      <m:sSub>
                        <m:sSubPr>
                          <m:ctrlPr>
                            <a:rPr lang="it-IT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6B97A902-EB27-B944-7A30-0CBEB3DBD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6942" y="2315886"/>
                <a:ext cx="2731618" cy="399084"/>
              </a:xfrm>
              <a:prstGeom prst="rect">
                <a:avLst/>
              </a:prstGeom>
              <a:blipFill>
                <a:blip r:embed="rId8"/>
                <a:stretch>
                  <a:fillRect b="-246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A51A4A97-6217-E8A2-7B36-C678089135F3}"/>
                  </a:ext>
                </a:extLst>
              </p:cNvPr>
              <p:cNvSpPr txBox="1"/>
              <p:nvPr/>
            </p:nvSpPr>
            <p:spPr>
              <a:xfrm>
                <a:off x="8418755" y="4884337"/>
                <a:ext cx="3107991" cy="495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it-IT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sz="2400" b="0" i="0" smtClean="0"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it-IT" sz="2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it-IT" sz="2400"/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A51A4A97-6217-E8A2-7B36-C67808913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8755" y="4884337"/>
                <a:ext cx="3107991" cy="495905"/>
              </a:xfrm>
              <a:prstGeom prst="rect">
                <a:avLst/>
              </a:prstGeom>
              <a:blipFill>
                <a:blip r:embed="rId9"/>
                <a:stretch>
                  <a:fillRect b="-1097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0401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0D54ED-0B6B-AC04-F051-5D35FD09511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8826"/>
            <a:ext cx="12192000" cy="774085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it-IT" b="1" spc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Clarke &amp; Wright -Tempi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6A9B13E-C662-B674-93C7-B554138EE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2574" y="6420456"/>
            <a:ext cx="1312025" cy="365125"/>
          </a:xfrm>
        </p:spPr>
        <p:txBody>
          <a:bodyPr/>
          <a:lstStyle/>
          <a:p>
            <a:fld id="{ACA77A1D-E3FF-4A23-BD01-E0E089899D6B}" type="slidenum">
              <a:rPr lang="it-IT" sz="2400" smtClean="0">
                <a:latin typeface="+mj-lt"/>
              </a:rPr>
              <a:t>12</a:t>
            </a:fld>
            <a:endParaRPr lang="it-IT" sz="2400">
              <a:latin typeface="+mj-l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1E9C8FF-224D-1937-AA68-EC43D36D7174}"/>
              </a:ext>
            </a:extLst>
          </p:cNvPr>
          <p:cNvSpPr txBox="1"/>
          <p:nvPr/>
        </p:nvSpPr>
        <p:spPr>
          <a:xfrm>
            <a:off x="6988474" y="2153933"/>
            <a:ext cx="517963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900"/>
              <a:t>Per dimensioni comprese tra </a:t>
            </a:r>
            <a:r>
              <a:rPr lang="it-IT" sz="1900" b="1">
                <a:solidFill>
                  <a:schemeClr val="accent2"/>
                </a:solidFill>
              </a:rPr>
              <a:t>13 e 1250 nodi</a:t>
            </a:r>
          </a:p>
          <a:p>
            <a:pPr algn="ctr"/>
            <a:endParaRPr lang="it-IT" sz="1900"/>
          </a:p>
          <a:p>
            <a:pPr algn="ctr"/>
            <a:r>
              <a:rPr lang="it-IT" sz="1900"/>
              <a:t>I tempi di esecuzione sono molto bassi:</a:t>
            </a:r>
          </a:p>
          <a:p>
            <a:pPr algn="ctr"/>
            <a:r>
              <a:rPr lang="it-IT" sz="1900"/>
              <a:t>Da Millisecondi fino ad un massimo di 14 Secondi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6D2B199-576D-58AC-725E-F444BD63CE64}"/>
              </a:ext>
            </a:extLst>
          </p:cNvPr>
          <p:cNvSpPr txBox="1"/>
          <p:nvPr/>
        </p:nvSpPr>
        <p:spPr>
          <a:xfrm>
            <a:off x="459854" y="985938"/>
            <a:ext cx="6528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Tempo di esecuzione all’aumentare della dimensione del problema</a:t>
            </a:r>
          </a:p>
        </p:txBody>
      </p:sp>
      <p:pic>
        <p:nvPicPr>
          <p:cNvPr id="5" name="Immagine 4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1D1C8619-15B8-A4D4-6D80-5E2E34C785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5" t="11796" r="8495" b="6739"/>
          <a:stretch/>
        </p:blipFill>
        <p:spPr>
          <a:xfrm>
            <a:off x="23892" y="1305431"/>
            <a:ext cx="7117080" cy="411790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F606CEA-DFEF-C3BD-FE80-B507F945FBFA}"/>
              </a:ext>
            </a:extLst>
          </p:cNvPr>
          <p:cNvSpPr txBox="1"/>
          <p:nvPr/>
        </p:nvSpPr>
        <p:spPr>
          <a:xfrm>
            <a:off x="658368" y="4737179"/>
            <a:ext cx="475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13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911C52E-AEF7-B887-AD56-C64934DD5657}"/>
              </a:ext>
            </a:extLst>
          </p:cNvPr>
          <p:cNvSpPr txBox="1"/>
          <p:nvPr/>
        </p:nvSpPr>
        <p:spPr>
          <a:xfrm>
            <a:off x="3445272" y="4737178"/>
            <a:ext cx="484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167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B4CF79B-4FF1-A051-9DA6-041F9CD6A6F9}"/>
              </a:ext>
            </a:extLst>
          </p:cNvPr>
          <p:cNvSpPr txBox="1"/>
          <p:nvPr/>
        </p:nvSpPr>
        <p:spPr>
          <a:xfrm>
            <a:off x="4636008" y="4592939"/>
            <a:ext cx="722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336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831C3F5-15EF-F41B-935B-DF98C3C967C5}"/>
              </a:ext>
            </a:extLst>
          </p:cNvPr>
          <p:cNvSpPr txBox="1"/>
          <p:nvPr/>
        </p:nvSpPr>
        <p:spPr>
          <a:xfrm>
            <a:off x="5212080" y="4214481"/>
            <a:ext cx="484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469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C5F4ABC-C9A3-19CD-131C-277A4F98C778}"/>
              </a:ext>
            </a:extLst>
          </p:cNvPr>
          <p:cNvSpPr txBox="1"/>
          <p:nvPr/>
        </p:nvSpPr>
        <p:spPr>
          <a:xfrm>
            <a:off x="5806440" y="3466163"/>
            <a:ext cx="585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670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0C414D7-F281-1485-6F0E-4018E0BF897D}"/>
              </a:ext>
            </a:extLst>
          </p:cNvPr>
          <p:cNvSpPr txBox="1"/>
          <p:nvPr/>
        </p:nvSpPr>
        <p:spPr>
          <a:xfrm>
            <a:off x="6590710" y="1832610"/>
            <a:ext cx="722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1001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C4C3A903-9F98-6899-DEB5-EFFA342FC0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1" t="5573" r="2959" b="5455"/>
          <a:stretch/>
        </p:blipFill>
        <p:spPr>
          <a:xfrm>
            <a:off x="6146454" y="4269085"/>
            <a:ext cx="5944849" cy="1994333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AB91EC0-4ABC-7BCF-617F-0D6F8E6B0764}"/>
              </a:ext>
            </a:extLst>
          </p:cNvPr>
          <p:cNvSpPr txBox="1"/>
          <p:nvPr/>
        </p:nvSpPr>
        <p:spPr>
          <a:xfrm>
            <a:off x="6750730" y="5900673"/>
            <a:ext cx="475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13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B02CF4C-25CD-7F63-8461-72127CDD4D60}"/>
              </a:ext>
            </a:extLst>
          </p:cNvPr>
          <p:cNvSpPr txBox="1"/>
          <p:nvPr/>
        </p:nvSpPr>
        <p:spPr>
          <a:xfrm>
            <a:off x="11654028" y="4430877"/>
            <a:ext cx="675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100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26813C0B-C5F2-4EAC-0F81-67B80F0315FA}"/>
              </a:ext>
            </a:extLst>
          </p:cNvPr>
          <p:cNvSpPr/>
          <p:nvPr/>
        </p:nvSpPr>
        <p:spPr>
          <a:xfrm>
            <a:off x="658368" y="4754205"/>
            <a:ext cx="2715768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1324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3">
            <a:extLst>
              <a:ext uri="{FF2B5EF4-FFF2-40B4-BE49-F238E27FC236}">
                <a16:creationId xmlns:a16="http://schemas.microsoft.com/office/drawing/2014/main" id="{6DBB7690-35DD-D4A4-4CC4-B0BDD8CD961F}"/>
              </a:ext>
            </a:extLst>
          </p:cNvPr>
          <p:cNvSpPr/>
          <p:nvPr/>
        </p:nvSpPr>
        <p:spPr>
          <a:xfrm>
            <a:off x="6082184" y="1325383"/>
            <a:ext cx="36000" cy="3988423"/>
          </a:xfrm>
          <a:prstGeom prst="roundRect">
            <a:avLst>
              <a:gd name="adj" fmla="val 336394"/>
            </a:avLst>
          </a:prstGeom>
          <a:solidFill>
            <a:srgbClr val="BBDCD1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8" name="Shape 4">
            <a:extLst>
              <a:ext uri="{FF2B5EF4-FFF2-40B4-BE49-F238E27FC236}">
                <a16:creationId xmlns:a16="http://schemas.microsoft.com/office/drawing/2014/main" id="{26FBBF07-CCCF-249C-0186-5583B4E7BB9E}"/>
              </a:ext>
            </a:extLst>
          </p:cNvPr>
          <p:cNvSpPr/>
          <p:nvPr/>
        </p:nvSpPr>
        <p:spPr>
          <a:xfrm>
            <a:off x="5064674" y="1384526"/>
            <a:ext cx="792000" cy="36000"/>
          </a:xfrm>
          <a:prstGeom prst="roundRect">
            <a:avLst>
              <a:gd name="adj" fmla="val 336394"/>
            </a:avLst>
          </a:prstGeom>
          <a:solidFill>
            <a:srgbClr val="BBDCD1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9" name="Shape 5">
            <a:extLst>
              <a:ext uri="{FF2B5EF4-FFF2-40B4-BE49-F238E27FC236}">
                <a16:creationId xmlns:a16="http://schemas.microsoft.com/office/drawing/2014/main" id="{5C0CD953-E13A-B1BD-413C-2C0DB8906481}"/>
              </a:ext>
            </a:extLst>
          </p:cNvPr>
          <p:cNvSpPr/>
          <p:nvPr/>
        </p:nvSpPr>
        <p:spPr>
          <a:xfrm>
            <a:off x="5828997" y="1149340"/>
            <a:ext cx="506373" cy="506373"/>
          </a:xfrm>
          <a:prstGeom prst="roundRect">
            <a:avLst>
              <a:gd name="adj" fmla="val 18667"/>
            </a:avLst>
          </a:prstGeom>
          <a:solidFill>
            <a:srgbClr val="D5F6EB"/>
          </a:solidFill>
          <a:ln w="7620">
            <a:solidFill>
              <a:srgbClr val="BBDCD1"/>
            </a:solidFill>
            <a:prstDash val="solid"/>
          </a:ln>
        </p:spPr>
        <p:txBody>
          <a:bodyPr anchor="ctr"/>
          <a:lstStyle/>
          <a:p>
            <a:pPr algn="ctr"/>
            <a:r>
              <a:rPr lang="it-IT" sz="2000" b="1"/>
              <a:t>1</a:t>
            </a:r>
          </a:p>
        </p:txBody>
      </p:sp>
      <p:sp>
        <p:nvSpPr>
          <p:cNvPr id="50" name="Text 6">
            <a:extLst>
              <a:ext uri="{FF2B5EF4-FFF2-40B4-BE49-F238E27FC236}">
                <a16:creationId xmlns:a16="http://schemas.microsoft.com/office/drawing/2014/main" id="{9293FA93-CFA1-1DA1-876D-99E900D8219B}"/>
              </a:ext>
            </a:extLst>
          </p:cNvPr>
          <p:cNvSpPr/>
          <p:nvPr/>
        </p:nvSpPr>
        <p:spPr>
          <a:xfrm>
            <a:off x="6003600" y="1191608"/>
            <a:ext cx="175617" cy="3375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58"/>
              </a:lnSpc>
              <a:buNone/>
            </a:pPr>
            <a:r>
              <a:rPr lang="en-US" sz="2200" b="1">
                <a:solidFill>
                  <a:srgbClr val="333F70"/>
                </a:solidFill>
                <a:ea typeface="Unbounded" pitchFamily="34" charset="-122"/>
              </a:rPr>
              <a:t>	</a:t>
            </a:r>
            <a:endParaRPr lang="en-US" sz="2200"/>
          </a:p>
        </p:txBody>
      </p:sp>
      <p:sp>
        <p:nvSpPr>
          <p:cNvPr id="52" name="Text 8">
            <a:extLst>
              <a:ext uri="{FF2B5EF4-FFF2-40B4-BE49-F238E27FC236}">
                <a16:creationId xmlns:a16="http://schemas.microsoft.com/office/drawing/2014/main" id="{799A4789-3400-7C8B-BFA2-E5D00D1653AF}"/>
              </a:ext>
            </a:extLst>
          </p:cNvPr>
          <p:cNvSpPr/>
          <p:nvPr/>
        </p:nvSpPr>
        <p:spPr>
          <a:xfrm>
            <a:off x="960232" y="1513000"/>
            <a:ext cx="4060493" cy="10867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835"/>
              </a:lnSpc>
              <a:buNone/>
            </a:pPr>
            <a:r>
              <a:rPr lang="it-IT" sz="1900"/>
              <a:t>Il primo passo consiste</a:t>
            </a:r>
            <a:r>
              <a:rPr lang="en-US" sz="1900"/>
              <a:t> </a:t>
            </a:r>
            <a:r>
              <a:rPr lang="it-IT" sz="1900"/>
              <a:t>nel calcolo </a:t>
            </a:r>
            <a:r>
              <a:rPr lang="en-US" sz="1900"/>
              <a:t>del</a:t>
            </a:r>
            <a:r>
              <a:rPr lang="it-IT" sz="1900"/>
              <a:t>l'angolo tra la </a:t>
            </a:r>
            <a:r>
              <a:rPr lang="it-IT" sz="1900" b="1">
                <a:solidFill>
                  <a:schemeClr val="accent2"/>
                </a:solidFill>
              </a:rPr>
              <a:t>posizione di ogni cliente e il deposito</a:t>
            </a:r>
            <a:r>
              <a:rPr lang="en-US" sz="1900"/>
              <a:t>.</a:t>
            </a:r>
          </a:p>
        </p:txBody>
      </p:sp>
      <p:sp>
        <p:nvSpPr>
          <p:cNvPr id="53" name="Shape 9">
            <a:extLst>
              <a:ext uri="{FF2B5EF4-FFF2-40B4-BE49-F238E27FC236}">
                <a16:creationId xmlns:a16="http://schemas.microsoft.com/office/drawing/2014/main" id="{83D9E480-2205-7A7D-CA11-82D6E0F1BC81}"/>
              </a:ext>
            </a:extLst>
          </p:cNvPr>
          <p:cNvSpPr/>
          <p:nvPr/>
        </p:nvSpPr>
        <p:spPr>
          <a:xfrm>
            <a:off x="6326535" y="2204513"/>
            <a:ext cx="792000" cy="36000"/>
          </a:xfrm>
          <a:prstGeom prst="roundRect">
            <a:avLst>
              <a:gd name="adj" fmla="val 336394"/>
            </a:avLst>
          </a:prstGeom>
          <a:solidFill>
            <a:srgbClr val="BBDCD1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4" name="Shape 10">
            <a:extLst>
              <a:ext uri="{FF2B5EF4-FFF2-40B4-BE49-F238E27FC236}">
                <a16:creationId xmlns:a16="http://schemas.microsoft.com/office/drawing/2014/main" id="{0B6F920C-0EF5-5C22-A223-348BE7C8ACC7}"/>
              </a:ext>
            </a:extLst>
          </p:cNvPr>
          <p:cNvSpPr/>
          <p:nvPr/>
        </p:nvSpPr>
        <p:spPr>
          <a:xfrm>
            <a:off x="5838223" y="1974129"/>
            <a:ext cx="506373" cy="506373"/>
          </a:xfrm>
          <a:prstGeom prst="roundRect">
            <a:avLst>
              <a:gd name="adj" fmla="val 18667"/>
            </a:avLst>
          </a:prstGeom>
          <a:solidFill>
            <a:srgbClr val="D5F6EB"/>
          </a:solidFill>
          <a:ln w="7620">
            <a:solidFill>
              <a:srgbClr val="BBDCD1"/>
            </a:solidFill>
            <a:prstDash val="solid"/>
          </a:ln>
        </p:spPr>
        <p:txBody>
          <a:bodyPr anchor="ctr"/>
          <a:lstStyle/>
          <a:p>
            <a:pPr algn="ctr"/>
            <a:r>
              <a:rPr lang="it-IT" sz="2000" b="1"/>
              <a:t>2</a:t>
            </a:r>
          </a:p>
        </p:txBody>
      </p:sp>
      <p:sp>
        <p:nvSpPr>
          <p:cNvPr id="55" name="Text 11">
            <a:extLst>
              <a:ext uri="{FF2B5EF4-FFF2-40B4-BE49-F238E27FC236}">
                <a16:creationId xmlns:a16="http://schemas.microsoft.com/office/drawing/2014/main" id="{DC4D5BF4-1581-7EF8-A981-78F58881A959}"/>
              </a:ext>
            </a:extLst>
          </p:cNvPr>
          <p:cNvSpPr/>
          <p:nvPr/>
        </p:nvSpPr>
        <p:spPr>
          <a:xfrm>
            <a:off x="5949450" y="1937563"/>
            <a:ext cx="281940" cy="3375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58"/>
              </a:lnSpc>
              <a:buNone/>
            </a:pPr>
            <a:endParaRPr lang="en-US" sz="2200"/>
          </a:p>
        </p:txBody>
      </p:sp>
      <p:sp>
        <p:nvSpPr>
          <p:cNvPr id="57" name="Text 13">
            <a:extLst>
              <a:ext uri="{FF2B5EF4-FFF2-40B4-BE49-F238E27FC236}">
                <a16:creationId xmlns:a16="http://schemas.microsoft.com/office/drawing/2014/main" id="{33855B91-CDC2-E93B-38A7-82584D0304DD}"/>
              </a:ext>
            </a:extLst>
          </p:cNvPr>
          <p:cNvSpPr/>
          <p:nvPr/>
        </p:nvSpPr>
        <p:spPr>
          <a:xfrm>
            <a:off x="7177216" y="2400662"/>
            <a:ext cx="4969711" cy="8315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35"/>
              </a:lnSpc>
              <a:buNone/>
            </a:pPr>
            <a:r>
              <a:rPr lang="it-IT" sz="1900"/>
              <a:t>I clienti vengono aggiunti alla rotta </a:t>
            </a:r>
            <a:r>
              <a:rPr lang="it-IT" sz="1900" b="1">
                <a:solidFill>
                  <a:schemeClr val="accent2">
                    <a:lumMod val="50000"/>
                  </a:schemeClr>
                </a:solidFill>
              </a:rPr>
              <a:t>seguendo l'ordine crescente</a:t>
            </a:r>
            <a:r>
              <a:rPr lang="it-IT" sz="1900"/>
              <a:t> degli angoli.</a:t>
            </a:r>
          </a:p>
        </p:txBody>
      </p:sp>
      <p:sp>
        <p:nvSpPr>
          <p:cNvPr id="58" name="Shape 14">
            <a:extLst>
              <a:ext uri="{FF2B5EF4-FFF2-40B4-BE49-F238E27FC236}">
                <a16:creationId xmlns:a16="http://schemas.microsoft.com/office/drawing/2014/main" id="{33440605-1DEA-66BF-4F72-4F8DAA2EDB77}"/>
              </a:ext>
            </a:extLst>
          </p:cNvPr>
          <p:cNvSpPr/>
          <p:nvPr/>
        </p:nvSpPr>
        <p:spPr>
          <a:xfrm>
            <a:off x="5051612" y="3077947"/>
            <a:ext cx="792000" cy="36000"/>
          </a:xfrm>
          <a:prstGeom prst="roundRect">
            <a:avLst>
              <a:gd name="adj" fmla="val 336394"/>
            </a:avLst>
          </a:prstGeom>
          <a:solidFill>
            <a:srgbClr val="BBDCD1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9" name="Shape 15">
            <a:extLst>
              <a:ext uri="{FF2B5EF4-FFF2-40B4-BE49-F238E27FC236}">
                <a16:creationId xmlns:a16="http://schemas.microsoft.com/office/drawing/2014/main" id="{DC3AA339-A129-2B21-3543-AE0031F26FDA}"/>
              </a:ext>
            </a:extLst>
          </p:cNvPr>
          <p:cNvSpPr/>
          <p:nvPr/>
        </p:nvSpPr>
        <p:spPr>
          <a:xfrm>
            <a:off x="5839211" y="2838871"/>
            <a:ext cx="506373" cy="506373"/>
          </a:xfrm>
          <a:prstGeom prst="roundRect">
            <a:avLst>
              <a:gd name="adj" fmla="val 18667"/>
            </a:avLst>
          </a:prstGeom>
          <a:solidFill>
            <a:srgbClr val="D5F6EB"/>
          </a:solidFill>
          <a:ln w="7620">
            <a:solidFill>
              <a:srgbClr val="BBDCD1"/>
            </a:solidFill>
            <a:prstDash val="solid"/>
          </a:ln>
        </p:spPr>
        <p:txBody>
          <a:bodyPr anchor="ctr"/>
          <a:lstStyle/>
          <a:p>
            <a:pPr algn="ctr"/>
            <a:r>
              <a:rPr lang="it-IT" sz="2000" b="1"/>
              <a:t>3</a:t>
            </a:r>
          </a:p>
        </p:txBody>
      </p:sp>
      <p:sp>
        <p:nvSpPr>
          <p:cNvPr id="60" name="Text 16">
            <a:extLst>
              <a:ext uri="{FF2B5EF4-FFF2-40B4-BE49-F238E27FC236}">
                <a16:creationId xmlns:a16="http://schemas.microsoft.com/office/drawing/2014/main" id="{CDDEB2C4-0120-972F-B1AE-66A5FFC6897C}"/>
              </a:ext>
            </a:extLst>
          </p:cNvPr>
          <p:cNvSpPr/>
          <p:nvPr/>
        </p:nvSpPr>
        <p:spPr>
          <a:xfrm>
            <a:off x="5967541" y="2679186"/>
            <a:ext cx="283250" cy="3375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58"/>
              </a:lnSpc>
              <a:buNone/>
            </a:pPr>
            <a:endParaRPr lang="en-US" sz="2200"/>
          </a:p>
        </p:txBody>
      </p:sp>
      <p:sp>
        <p:nvSpPr>
          <p:cNvPr id="62" name="Text 18">
            <a:extLst>
              <a:ext uri="{FF2B5EF4-FFF2-40B4-BE49-F238E27FC236}">
                <a16:creationId xmlns:a16="http://schemas.microsoft.com/office/drawing/2014/main" id="{B5BEF405-2038-58DF-39DB-118172E25CDE}"/>
              </a:ext>
            </a:extLst>
          </p:cNvPr>
          <p:cNvSpPr/>
          <p:nvPr/>
        </p:nvSpPr>
        <p:spPr>
          <a:xfrm>
            <a:off x="0" y="3314003"/>
            <a:ext cx="5007663" cy="18511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835"/>
              </a:lnSpc>
              <a:buNone/>
            </a:pPr>
            <a:r>
              <a:rPr lang="it-IT" sz="1900" b="1">
                <a:solidFill>
                  <a:schemeClr val="accent2"/>
                </a:solidFill>
                <a:ea typeface="Open Sans" pitchFamily="34" charset="-122"/>
                <a:cs typeface="Open Sans" pitchFamily="34" charset="-120"/>
              </a:rPr>
              <a:t>Se</a:t>
            </a:r>
            <a:r>
              <a:rPr lang="it-IT" sz="1900">
                <a:ea typeface="Open Sans" pitchFamily="34" charset="-122"/>
                <a:cs typeface="Open Sans" pitchFamily="34" charset="-120"/>
              </a:rPr>
              <a:t> la </a:t>
            </a:r>
            <a:r>
              <a:rPr lang="it-IT" sz="1900" b="1">
                <a:solidFill>
                  <a:schemeClr val="accent2"/>
                </a:solidFill>
                <a:ea typeface="Open Sans" pitchFamily="34" charset="-122"/>
                <a:cs typeface="Open Sans" pitchFamily="34" charset="-120"/>
              </a:rPr>
              <a:t>capacità</a:t>
            </a:r>
            <a:r>
              <a:rPr lang="it-IT" sz="1900">
                <a:ea typeface="Open Sans" pitchFamily="34" charset="-122"/>
                <a:cs typeface="Open Sans" pitchFamily="34" charset="-120"/>
              </a:rPr>
              <a:t> attuale del veicolo è </a:t>
            </a:r>
            <a:r>
              <a:rPr lang="it-IT" sz="1900" b="1">
                <a:solidFill>
                  <a:schemeClr val="accent2"/>
                </a:solidFill>
                <a:ea typeface="Open Sans" pitchFamily="34" charset="-122"/>
                <a:cs typeface="Open Sans" pitchFamily="34" charset="-120"/>
              </a:rPr>
              <a:t>sufficiente</a:t>
            </a:r>
            <a:r>
              <a:rPr lang="it-IT" sz="1900">
                <a:ea typeface="Open Sans" pitchFamily="34" charset="-122"/>
                <a:cs typeface="Open Sans" pitchFamily="34" charset="-120"/>
              </a:rPr>
              <a:t> al soddisfacimento della domanda del cliente, esso viene inserito nella rotta. </a:t>
            </a:r>
            <a:r>
              <a:rPr lang="it-IT" sz="1900" b="1">
                <a:solidFill>
                  <a:schemeClr val="accent2"/>
                </a:solidFill>
                <a:ea typeface="Open Sans" pitchFamily="34" charset="-122"/>
                <a:cs typeface="Open Sans" pitchFamily="34" charset="-120"/>
              </a:rPr>
              <a:t>In caso contrario</a:t>
            </a:r>
            <a:r>
              <a:rPr lang="it-IT" sz="1900">
                <a:ea typeface="Open Sans" pitchFamily="34" charset="-122"/>
                <a:cs typeface="Open Sans" pitchFamily="34" charset="-120"/>
              </a:rPr>
              <a:t>, la rotta viene terminata e si i</a:t>
            </a:r>
            <a:r>
              <a:rPr lang="it-IT" sz="1900"/>
              <a:t>nizia </a:t>
            </a:r>
            <a:r>
              <a:rPr lang="it-IT" sz="1900" b="1">
                <a:solidFill>
                  <a:schemeClr val="accent2"/>
                </a:solidFill>
              </a:rPr>
              <a:t>una nuova rotta </a:t>
            </a:r>
            <a:r>
              <a:rPr lang="it-IT" sz="1900"/>
              <a:t>con un nuovo veicolo</a:t>
            </a:r>
            <a:r>
              <a:rPr lang="it-IT" sz="1900">
                <a:ea typeface="Open Sans" pitchFamily="34" charset="-122"/>
                <a:cs typeface="Open Sans" pitchFamily="34" charset="-120"/>
              </a:rPr>
              <a:t>.</a:t>
            </a:r>
            <a:endParaRPr lang="it-IT" sz="1900"/>
          </a:p>
        </p:txBody>
      </p:sp>
      <p:sp>
        <p:nvSpPr>
          <p:cNvPr id="63" name="Shape 19">
            <a:extLst>
              <a:ext uri="{FF2B5EF4-FFF2-40B4-BE49-F238E27FC236}">
                <a16:creationId xmlns:a16="http://schemas.microsoft.com/office/drawing/2014/main" id="{BB2B8257-78A0-216B-5DC0-63334B8E133B}"/>
              </a:ext>
            </a:extLst>
          </p:cNvPr>
          <p:cNvSpPr/>
          <p:nvPr/>
        </p:nvSpPr>
        <p:spPr>
          <a:xfrm>
            <a:off x="6358645" y="3907667"/>
            <a:ext cx="792000" cy="36000"/>
          </a:xfrm>
          <a:prstGeom prst="roundRect">
            <a:avLst>
              <a:gd name="adj" fmla="val 336394"/>
            </a:avLst>
          </a:prstGeom>
          <a:solidFill>
            <a:srgbClr val="BBDCD1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64" name="Shape 20">
            <a:extLst>
              <a:ext uri="{FF2B5EF4-FFF2-40B4-BE49-F238E27FC236}">
                <a16:creationId xmlns:a16="http://schemas.microsoft.com/office/drawing/2014/main" id="{AE568C45-E5BF-486E-C3B4-C70D4F07E98D}"/>
              </a:ext>
            </a:extLst>
          </p:cNvPr>
          <p:cNvSpPr/>
          <p:nvPr/>
        </p:nvSpPr>
        <p:spPr>
          <a:xfrm>
            <a:off x="5852273" y="3668590"/>
            <a:ext cx="506373" cy="506373"/>
          </a:xfrm>
          <a:prstGeom prst="roundRect">
            <a:avLst>
              <a:gd name="adj" fmla="val 18667"/>
            </a:avLst>
          </a:prstGeom>
          <a:solidFill>
            <a:srgbClr val="D5F6EB"/>
          </a:solidFill>
          <a:ln w="7620">
            <a:solidFill>
              <a:srgbClr val="BBDCD1"/>
            </a:solidFill>
            <a:prstDash val="solid"/>
          </a:ln>
        </p:spPr>
        <p:txBody>
          <a:bodyPr anchor="ctr"/>
          <a:lstStyle/>
          <a:p>
            <a:pPr algn="ctr"/>
            <a:r>
              <a:rPr lang="it-IT" sz="2000" b="1"/>
              <a:t>4</a:t>
            </a:r>
          </a:p>
        </p:txBody>
      </p:sp>
      <p:sp>
        <p:nvSpPr>
          <p:cNvPr id="65" name="Text 21">
            <a:extLst>
              <a:ext uri="{FF2B5EF4-FFF2-40B4-BE49-F238E27FC236}">
                <a16:creationId xmlns:a16="http://schemas.microsoft.com/office/drawing/2014/main" id="{83C04662-4CD6-99C3-63D1-13E660E973D9}"/>
              </a:ext>
            </a:extLst>
          </p:cNvPr>
          <p:cNvSpPr/>
          <p:nvPr/>
        </p:nvSpPr>
        <p:spPr>
          <a:xfrm>
            <a:off x="5960159" y="3738896"/>
            <a:ext cx="290632" cy="3375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58"/>
              </a:lnSpc>
              <a:buNone/>
            </a:pPr>
            <a:endParaRPr lang="en-US" sz="2000"/>
          </a:p>
        </p:txBody>
      </p:sp>
      <p:sp>
        <p:nvSpPr>
          <p:cNvPr id="67" name="Text 23">
            <a:extLst>
              <a:ext uri="{FF2B5EF4-FFF2-40B4-BE49-F238E27FC236}">
                <a16:creationId xmlns:a16="http://schemas.microsoft.com/office/drawing/2014/main" id="{4F194E22-B2EB-E7F1-A1EB-4AE7E2023914}"/>
              </a:ext>
            </a:extLst>
          </p:cNvPr>
          <p:cNvSpPr/>
          <p:nvPr/>
        </p:nvSpPr>
        <p:spPr>
          <a:xfrm>
            <a:off x="7150645" y="4076438"/>
            <a:ext cx="4861711" cy="8480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35"/>
              </a:lnSpc>
              <a:buNone/>
            </a:pPr>
            <a:r>
              <a:rPr lang="it-IT" sz="1900"/>
              <a:t>Si ripete il processo finché </a:t>
            </a:r>
            <a:r>
              <a:rPr lang="it-IT" sz="1900" b="1">
                <a:solidFill>
                  <a:schemeClr val="accent2">
                    <a:lumMod val="50000"/>
                  </a:schemeClr>
                </a:solidFill>
              </a:rPr>
              <a:t>tutti i clienti</a:t>
            </a:r>
            <a:r>
              <a:rPr lang="it-IT" sz="1900"/>
              <a:t> non sono stati </a:t>
            </a:r>
            <a:r>
              <a:rPr lang="it-IT" sz="1900" b="1">
                <a:solidFill>
                  <a:schemeClr val="accent2">
                    <a:lumMod val="50000"/>
                  </a:schemeClr>
                </a:solidFill>
              </a:rPr>
              <a:t>serviti.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1965BAD-8B78-36C1-ECFF-4A03AAA2943B}"/>
              </a:ext>
            </a:extLst>
          </p:cNvPr>
          <p:cNvSpPr txBox="1">
            <a:spLocks/>
          </p:cNvSpPr>
          <p:nvPr/>
        </p:nvSpPr>
        <p:spPr>
          <a:xfrm>
            <a:off x="0" y="68826"/>
            <a:ext cx="12192000" cy="77408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spc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Sweep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DBB1A6-3AE2-B20D-E8CF-38A64DFCA251}"/>
              </a:ext>
            </a:extLst>
          </p:cNvPr>
          <p:cNvSpPr txBox="1"/>
          <p:nvPr/>
        </p:nvSpPr>
        <p:spPr>
          <a:xfrm>
            <a:off x="1338179" y="2881632"/>
            <a:ext cx="3655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b="1"/>
              <a:t>Verificare la capacità del veicolo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ED28EAE-25A6-77DA-0B0E-2E9FD8F34FED}"/>
              </a:ext>
            </a:extLst>
          </p:cNvPr>
          <p:cNvSpPr txBox="1"/>
          <p:nvPr/>
        </p:nvSpPr>
        <p:spPr>
          <a:xfrm>
            <a:off x="372333" y="1149340"/>
            <a:ext cx="4580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b="1"/>
              <a:t>Calcolo dell’angolo</a:t>
            </a:r>
          </a:p>
        </p:txBody>
      </p:sp>
      <p:sp>
        <p:nvSpPr>
          <p:cNvPr id="7" name="Segnaposto numero diapositiva 5">
            <a:extLst>
              <a:ext uri="{FF2B5EF4-FFF2-40B4-BE49-F238E27FC236}">
                <a16:creationId xmlns:a16="http://schemas.microsoft.com/office/drawing/2014/main" id="{DB9EA5EC-0464-D316-6764-E90B29D80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2574" y="6420456"/>
            <a:ext cx="1312025" cy="365125"/>
          </a:xfrm>
        </p:spPr>
        <p:txBody>
          <a:bodyPr/>
          <a:lstStyle/>
          <a:p>
            <a:fld id="{ACA77A1D-E3FF-4A23-BD01-E0E089899D6B}" type="slidenum">
              <a:rPr lang="it-IT" sz="2400" smtClean="0">
                <a:latin typeface="+mj-lt"/>
              </a:rPr>
              <a:t>13</a:t>
            </a:fld>
            <a:endParaRPr lang="it-IT" sz="2400">
              <a:latin typeface="+mj-lt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E176298-1181-AEB4-287D-3A0D4A3DBF4E}"/>
              </a:ext>
            </a:extLst>
          </p:cNvPr>
          <p:cNvSpPr txBox="1"/>
          <p:nvPr/>
        </p:nvSpPr>
        <p:spPr>
          <a:xfrm>
            <a:off x="7176144" y="2040458"/>
            <a:ext cx="3848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/>
              <a:t>Formazione delle rotte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4E04207-7C25-07F5-EA4C-0FAE5FCEDBEC}"/>
              </a:ext>
            </a:extLst>
          </p:cNvPr>
          <p:cNvSpPr txBox="1"/>
          <p:nvPr/>
        </p:nvSpPr>
        <p:spPr>
          <a:xfrm>
            <a:off x="7150645" y="3707612"/>
            <a:ext cx="3303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/>
              <a:t>Ripetizione del Processo</a:t>
            </a:r>
          </a:p>
        </p:txBody>
      </p:sp>
      <p:pic>
        <p:nvPicPr>
          <p:cNvPr id="10" name="Immagine 9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26EA7597-E48E-9BB7-55AC-CC2F4EB05F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3" t="28284" r="50022" b="35500"/>
          <a:stretch/>
        </p:blipFill>
        <p:spPr>
          <a:xfrm>
            <a:off x="9053674" y="475813"/>
            <a:ext cx="2625924" cy="1525817"/>
          </a:xfrm>
          <a:prstGeom prst="rect">
            <a:avLst/>
          </a:prstGeom>
        </p:spPr>
      </p:pic>
      <p:pic>
        <p:nvPicPr>
          <p:cNvPr id="11" name="Immagine 10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92017349-2481-E678-DBD4-797D27507A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25" t="59360" r="6756" b="8989"/>
          <a:stretch/>
        </p:blipFill>
        <p:spPr>
          <a:xfrm>
            <a:off x="9013612" y="4648587"/>
            <a:ext cx="2697923" cy="144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813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5FB5A1F2-72CE-F00A-EC00-E0B506A2F7D4}"/>
              </a:ext>
            </a:extLst>
          </p:cNvPr>
          <p:cNvSpPr txBox="1">
            <a:spLocks/>
          </p:cNvSpPr>
          <p:nvPr/>
        </p:nvSpPr>
        <p:spPr>
          <a:xfrm>
            <a:off x="0" y="68826"/>
            <a:ext cx="12192000" cy="77408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spc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2-Opt e 3-Opt</a:t>
            </a:r>
          </a:p>
        </p:txBody>
      </p:sp>
      <p:pic>
        <p:nvPicPr>
          <p:cNvPr id="7" name="Immagine 6" descr="Immagine che contiene schizzo, diagramma, disegno, Line art&#10;&#10;Descrizione generata automaticamente">
            <a:extLst>
              <a:ext uri="{FF2B5EF4-FFF2-40B4-BE49-F238E27FC236}">
                <a16:creationId xmlns:a16="http://schemas.microsoft.com/office/drawing/2014/main" id="{045F6C00-C5ED-3195-4DAD-172F265CB5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140" y="3403999"/>
            <a:ext cx="4632412" cy="225141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1E39AF4-2186-4FBE-FBC7-D211E3836040}"/>
              </a:ext>
            </a:extLst>
          </p:cNvPr>
          <p:cNvSpPr txBox="1"/>
          <p:nvPr/>
        </p:nvSpPr>
        <p:spPr>
          <a:xfrm>
            <a:off x="514520" y="1037157"/>
            <a:ext cx="1116007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900"/>
              <a:t>2-Opt e 3-Opt sono </a:t>
            </a:r>
            <a:r>
              <a:rPr lang="it-IT" sz="1900" b="1">
                <a:solidFill>
                  <a:schemeClr val="accent2"/>
                </a:solidFill>
              </a:rPr>
              <a:t>metodi di ottimizzazione</a:t>
            </a:r>
            <a:r>
              <a:rPr lang="it-IT" sz="1900"/>
              <a:t> di una soluzione esistente per il problema </a:t>
            </a:r>
            <a:r>
              <a:rPr lang="it-IT" sz="1900" b="1">
                <a:solidFill>
                  <a:schemeClr val="accent2"/>
                </a:solidFill>
              </a:rPr>
              <a:t>del TSP</a:t>
            </a:r>
            <a:r>
              <a:rPr lang="it-IT" sz="1900"/>
              <a:t>, che può essere </a:t>
            </a:r>
            <a:r>
              <a:rPr lang="it-IT" sz="1900" b="1">
                <a:solidFill>
                  <a:schemeClr val="accent2"/>
                </a:solidFill>
              </a:rPr>
              <a:t>estesa al VRP</a:t>
            </a:r>
            <a:r>
              <a:rPr lang="it-IT" sz="1900"/>
              <a:t>, reiterando</a:t>
            </a:r>
            <a:r>
              <a:rPr lang="it-IT" sz="1900" b="1">
                <a:solidFill>
                  <a:schemeClr val="accent2"/>
                </a:solidFill>
              </a:rPr>
              <a:t> per ogni rotta</a:t>
            </a:r>
            <a:r>
              <a:rPr lang="it-IT" sz="1900"/>
              <a:t>.</a:t>
            </a:r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06DD09BD-C549-17AD-595E-735F0DA3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2574" y="6420456"/>
            <a:ext cx="1312025" cy="365125"/>
          </a:xfrm>
        </p:spPr>
        <p:txBody>
          <a:bodyPr/>
          <a:lstStyle/>
          <a:p>
            <a:fld id="{ACA77A1D-E3FF-4A23-BD01-E0E089899D6B}" type="slidenum">
              <a:rPr lang="it-IT" sz="2400" smtClean="0">
                <a:latin typeface="+mj-lt"/>
              </a:rPr>
              <a:t>14</a:t>
            </a:fld>
            <a:endParaRPr lang="it-IT" sz="2400">
              <a:latin typeface="+mj-lt"/>
            </a:endParaRPr>
          </a:p>
        </p:txBody>
      </p:sp>
      <p:pic>
        <p:nvPicPr>
          <p:cNvPr id="1026" name="Picture 2" descr="The 2-opt algorithm representation. | Download Scientific Diagram">
            <a:extLst>
              <a:ext uri="{FF2B5EF4-FFF2-40B4-BE49-F238E27FC236}">
                <a16:creationId xmlns:a16="http://schemas.microsoft.com/office/drawing/2014/main" id="{10CF7DF7-B082-3DCE-E5C6-08D0B6C7D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684" y="1844755"/>
            <a:ext cx="3935324" cy="145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B7A3624-5DF9-B973-EF9F-43DC77F5C8D1}"/>
              </a:ext>
            </a:extLst>
          </p:cNvPr>
          <p:cNvSpPr txBox="1"/>
          <p:nvPr/>
        </p:nvSpPr>
        <p:spPr>
          <a:xfrm>
            <a:off x="514520" y="4043181"/>
            <a:ext cx="669562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900"/>
              <a:t>3-Opt estende il concetto 2-Opt selezionando </a:t>
            </a:r>
            <a:r>
              <a:rPr lang="it-IT" sz="1900" b="1">
                <a:solidFill>
                  <a:schemeClr val="accent1">
                    <a:lumMod val="50000"/>
                  </a:schemeClr>
                </a:solidFill>
              </a:rPr>
              <a:t>tre archi non adiacenti</a:t>
            </a:r>
            <a:r>
              <a:rPr lang="it-IT" sz="1900"/>
              <a:t>. Si valutano i costi degli </a:t>
            </a:r>
            <a:r>
              <a:rPr lang="it-IT" sz="1900" b="1">
                <a:solidFill>
                  <a:schemeClr val="accent1">
                    <a:lumMod val="50000"/>
                  </a:schemeClr>
                </a:solidFill>
              </a:rPr>
              <a:t>otto possibili nuovi percorsi. </a:t>
            </a:r>
            <a:r>
              <a:rPr lang="it-IT" sz="1900"/>
              <a:t>Verrà selezionato il percorso con il costo totale più basso.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7268876-15B6-83E7-5D5F-2588DE4645AF}"/>
              </a:ext>
            </a:extLst>
          </p:cNvPr>
          <p:cNvSpPr txBox="1"/>
          <p:nvPr/>
        </p:nvSpPr>
        <p:spPr>
          <a:xfrm>
            <a:off x="514520" y="2142115"/>
            <a:ext cx="659744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900"/>
              <a:t>2-Opt seleziona </a:t>
            </a:r>
            <a:r>
              <a:rPr lang="it-IT" sz="1900" b="1">
                <a:solidFill>
                  <a:schemeClr val="accent1">
                    <a:lumMod val="50000"/>
                  </a:schemeClr>
                </a:solidFill>
              </a:rPr>
              <a:t>due archi non adiacenti</a:t>
            </a:r>
            <a:r>
              <a:rPr lang="it-IT" sz="1900"/>
              <a:t> e li rimuove, lasciando 4 nodi scollegati. Tali nodi </a:t>
            </a:r>
            <a:r>
              <a:rPr lang="it-IT" sz="1900" b="1">
                <a:solidFill>
                  <a:schemeClr val="accent1">
                    <a:lumMod val="50000"/>
                  </a:schemeClr>
                </a:solidFill>
              </a:rPr>
              <a:t>vengono ricollegati in modo alternato</a:t>
            </a:r>
            <a:r>
              <a:rPr lang="it-IT" sz="1900"/>
              <a:t>, formando un nuovo percorso. Se il costo è minore del precedente, esso viene confermato.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BBA3BA6-8CDA-CE64-7788-F4CD89975113}"/>
              </a:ext>
            </a:extLst>
          </p:cNvPr>
          <p:cNvSpPr txBox="1"/>
          <p:nvPr/>
        </p:nvSpPr>
        <p:spPr>
          <a:xfrm>
            <a:off x="2392712" y="5732915"/>
            <a:ext cx="7403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Questi processi vengono ripetuti finché non si trova più alcun miglioramento.</a:t>
            </a:r>
          </a:p>
        </p:txBody>
      </p:sp>
    </p:spTree>
    <p:extLst>
      <p:ext uri="{BB962C8B-B14F-4D97-AF65-F5344CB8AC3E}">
        <p14:creationId xmlns:p14="http://schemas.microsoft.com/office/powerpoint/2010/main" val="1940476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5">
            <a:extLst>
              <a:ext uri="{FF2B5EF4-FFF2-40B4-BE49-F238E27FC236}">
                <a16:creationId xmlns:a16="http://schemas.microsoft.com/office/drawing/2014/main" id="{EA90D69E-9138-EB95-BBE5-880423CE3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2574" y="6420456"/>
            <a:ext cx="1312025" cy="365125"/>
          </a:xfrm>
        </p:spPr>
        <p:txBody>
          <a:bodyPr/>
          <a:lstStyle/>
          <a:p>
            <a:fld id="{ACA77A1D-E3FF-4A23-BD01-E0E089899D6B}" type="slidenum">
              <a:rPr lang="it-IT" sz="2400" smtClean="0">
                <a:latin typeface="+mj-lt"/>
              </a:rPr>
              <a:t>15</a:t>
            </a:fld>
            <a:endParaRPr lang="it-IT" sz="2400">
              <a:latin typeface="+mj-lt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5FB5A1F2-72CE-F00A-EC00-E0B506A2F7D4}"/>
              </a:ext>
            </a:extLst>
          </p:cNvPr>
          <p:cNvSpPr txBox="1">
            <a:spLocks/>
          </p:cNvSpPr>
          <p:nvPr/>
        </p:nvSpPr>
        <p:spPr>
          <a:xfrm>
            <a:off x="0" y="68826"/>
            <a:ext cx="12192000" cy="77408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spc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Sweep vs 2-Opt vs 3-Opt - Tempi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AC8A385-B1B1-D27C-E015-1D5D678F661D}"/>
              </a:ext>
            </a:extLst>
          </p:cNvPr>
          <p:cNvSpPr txBox="1"/>
          <p:nvPr/>
        </p:nvSpPr>
        <p:spPr>
          <a:xfrm>
            <a:off x="985140" y="4430804"/>
            <a:ext cx="1022171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900"/>
              <a:t>Notiamo uno strano comportamento </a:t>
            </a:r>
            <a:r>
              <a:rPr lang="it-IT" sz="1900" b="1">
                <a:solidFill>
                  <a:schemeClr val="accent3">
                    <a:lumMod val="50000"/>
                  </a:schemeClr>
                </a:solidFill>
              </a:rPr>
              <a:t>in alcune istanze large</a:t>
            </a:r>
            <a:r>
              <a:rPr lang="it-IT" sz="1900"/>
              <a:t>, </a:t>
            </a:r>
            <a:r>
              <a:rPr lang="it-IT" sz="1900" b="1">
                <a:solidFill>
                  <a:schemeClr val="accent2"/>
                </a:solidFill>
              </a:rPr>
              <a:t>l’APX e i tempi di esecuzione coincidono o sono molto simili</a:t>
            </a:r>
            <a:r>
              <a:rPr lang="it-IT" sz="1900"/>
              <a:t>, questo avviene poiché, in queste istanze particolari, </a:t>
            </a:r>
            <a:r>
              <a:rPr lang="it-IT" sz="1900" b="1">
                <a:solidFill>
                  <a:schemeClr val="accent3">
                    <a:lumMod val="50000"/>
                  </a:schemeClr>
                </a:solidFill>
              </a:rPr>
              <a:t>la soluzione trovata con 2-Opt prevede moltissime rotte</a:t>
            </a:r>
            <a:r>
              <a:rPr lang="it-IT" sz="1900"/>
              <a:t>, </a:t>
            </a:r>
            <a:r>
              <a:rPr lang="it-IT" sz="1900" b="1">
                <a:solidFill>
                  <a:schemeClr val="accent2"/>
                </a:solidFill>
              </a:rPr>
              <a:t>ma con pochi clienti in ciascuna</a:t>
            </a:r>
            <a:r>
              <a:rPr lang="it-IT" sz="1900"/>
              <a:t>. In questo caso, </a:t>
            </a:r>
            <a:r>
              <a:rPr lang="it-IT" sz="1900" b="1">
                <a:solidFill>
                  <a:schemeClr val="accent3">
                    <a:lumMod val="50000"/>
                  </a:schemeClr>
                </a:solidFill>
              </a:rPr>
              <a:t>3-Opt effettua pochi scambi</a:t>
            </a:r>
            <a:r>
              <a:rPr lang="it-IT" sz="190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it-IT" sz="1900"/>
              <a:t>(o non li effettua affatto).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7BC4D5A-EE2A-F29A-A545-97BA915DC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998" y="910855"/>
            <a:ext cx="4032000" cy="28800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8382F71-2640-19B5-18D8-7B9109025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999" y="910855"/>
            <a:ext cx="4032000" cy="28800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BE92F7C-1AF1-0C6E-5D79-32B2D3C39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10855"/>
            <a:ext cx="4032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145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5">
            <a:extLst>
              <a:ext uri="{FF2B5EF4-FFF2-40B4-BE49-F238E27FC236}">
                <a16:creationId xmlns:a16="http://schemas.microsoft.com/office/drawing/2014/main" id="{EA90D69E-9138-EB95-BBE5-880423CE3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2574" y="6420456"/>
            <a:ext cx="1312025" cy="365125"/>
          </a:xfrm>
        </p:spPr>
        <p:txBody>
          <a:bodyPr/>
          <a:lstStyle/>
          <a:p>
            <a:fld id="{ACA77A1D-E3FF-4A23-BD01-E0E089899D6B}" type="slidenum">
              <a:rPr lang="it-IT" sz="2400" smtClean="0">
                <a:latin typeface="+mj-lt"/>
              </a:rPr>
              <a:t>16</a:t>
            </a:fld>
            <a:endParaRPr lang="it-IT" sz="2400">
              <a:latin typeface="+mj-lt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5FB5A1F2-72CE-F00A-EC00-E0B506A2F7D4}"/>
              </a:ext>
            </a:extLst>
          </p:cNvPr>
          <p:cNvSpPr txBox="1">
            <a:spLocks/>
          </p:cNvSpPr>
          <p:nvPr/>
        </p:nvSpPr>
        <p:spPr>
          <a:xfrm>
            <a:off x="0" y="68826"/>
            <a:ext cx="12192000" cy="77408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spc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Sweep vs 2-Opt vs 3-Opt - APX</a:t>
            </a:r>
          </a:p>
        </p:txBody>
      </p:sp>
      <p:pic>
        <p:nvPicPr>
          <p:cNvPr id="4" name="Immagine 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79264F29-3AA3-BB6E-5A0D-DF5682E5DB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41" t="13468" r="10866" b="75830"/>
          <a:stretch/>
        </p:blipFill>
        <p:spPr>
          <a:xfrm>
            <a:off x="5326071" y="1714305"/>
            <a:ext cx="1530096" cy="105731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BB79A68-0783-8546-7191-B7E460F55F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9" t="6689" r="8813" b="9871"/>
          <a:stretch/>
        </p:blipFill>
        <p:spPr>
          <a:xfrm>
            <a:off x="202508" y="923562"/>
            <a:ext cx="4653280" cy="263958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65B4671A-F8A2-FB4E-DE40-4EB56DB8F7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61" t="7032" r="8916" b="10215"/>
          <a:stretch/>
        </p:blipFill>
        <p:spPr>
          <a:xfrm>
            <a:off x="3775996" y="3562362"/>
            <a:ext cx="4630245" cy="26388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F2E4D30-CF28-66B8-E825-68F9EF7A53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06" t="7598" r="9538" b="9650"/>
          <a:stretch/>
        </p:blipFill>
        <p:spPr>
          <a:xfrm>
            <a:off x="7326451" y="923562"/>
            <a:ext cx="4552270" cy="2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712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5FB5A1F2-72CE-F00A-EC00-E0B506A2F7D4}"/>
              </a:ext>
            </a:extLst>
          </p:cNvPr>
          <p:cNvSpPr txBox="1">
            <a:spLocks/>
          </p:cNvSpPr>
          <p:nvPr/>
        </p:nvSpPr>
        <p:spPr>
          <a:xfrm>
            <a:off x="0" y="68826"/>
            <a:ext cx="12192000" cy="77408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spc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Algoritmo Random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9BD59875-1988-EDD7-1E5D-4A2D1A1906BF}"/>
              </a:ext>
            </a:extLst>
          </p:cNvPr>
          <p:cNvSpPr/>
          <p:nvPr/>
        </p:nvSpPr>
        <p:spPr>
          <a:xfrm>
            <a:off x="1377795" y="1196872"/>
            <a:ext cx="4320000" cy="206231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1900" b="1">
                <a:solidFill>
                  <a:schemeClr val="accent3">
                    <a:lumMod val="50000"/>
                  </a:schemeClr>
                </a:solidFill>
              </a:rPr>
              <a:t>Approccio semplice</a:t>
            </a:r>
          </a:p>
          <a:p>
            <a:pPr algn="ctr"/>
            <a:endParaRPr lang="it-IT" sz="190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it-IT" sz="1900">
                <a:solidFill>
                  <a:schemeClr val="accent3">
                    <a:lumMod val="50000"/>
                  </a:schemeClr>
                </a:solidFill>
              </a:rPr>
              <a:t>Ordinamento casuale dei clienti.</a:t>
            </a:r>
          </a:p>
          <a:p>
            <a:pPr algn="ctr"/>
            <a:r>
              <a:rPr lang="it-IT" sz="1900">
                <a:solidFill>
                  <a:schemeClr val="accent3">
                    <a:lumMod val="50000"/>
                  </a:schemeClr>
                </a:solidFill>
              </a:rPr>
              <a:t>Ogni cliente viene inserito nella prima rotta con capacità rimanente superiore alla sua domanda.  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E45FC3BF-AFA3-1CA0-3135-739F4FA9404E}"/>
              </a:ext>
            </a:extLst>
          </p:cNvPr>
          <p:cNvSpPr/>
          <p:nvPr/>
        </p:nvSpPr>
        <p:spPr>
          <a:xfrm>
            <a:off x="1377795" y="3716758"/>
            <a:ext cx="4320000" cy="206231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1900" b="1">
                <a:solidFill>
                  <a:schemeClr val="accent3">
                    <a:lumMod val="50000"/>
                  </a:schemeClr>
                </a:solidFill>
              </a:rPr>
              <a:t>Vantaggio</a:t>
            </a:r>
          </a:p>
          <a:p>
            <a:pPr algn="ctr"/>
            <a:r>
              <a:rPr lang="it-IT" sz="1900">
                <a:solidFill>
                  <a:schemeClr val="accent3">
                    <a:lumMod val="50000"/>
                  </a:schemeClr>
                </a:solidFill>
              </a:rPr>
              <a:t>Il punto di forza di un algoritmo random risiede nella sua capacità di essere iterato molte volte grazie alla sua bassa complessità. Viene mantenuta la soluzione migliore tra tutte le esplorate.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803D35E8-95CA-DB45-B338-B8F05C39A5F8}"/>
              </a:ext>
            </a:extLst>
          </p:cNvPr>
          <p:cNvSpPr/>
          <p:nvPr/>
        </p:nvSpPr>
        <p:spPr>
          <a:xfrm>
            <a:off x="6494205" y="3716758"/>
            <a:ext cx="4320000" cy="2062316"/>
          </a:xfrm>
          <a:prstGeom prst="roundRect">
            <a:avLst/>
          </a:prstGeom>
          <a:solidFill>
            <a:srgbClr val="FEC8C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1900" b="1">
                <a:solidFill>
                  <a:schemeClr val="accent3">
                    <a:lumMod val="50000"/>
                  </a:schemeClr>
                </a:solidFill>
              </a:rPr>
              <a:t>Svantaggio</a:t>
            </a:r>
          </a:p>
          <a:p>
            <a:pPr algn="ctr"/>
            <a:endParaRPr lang="it-IT" sz="1900" b="1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it-IT" sz="1900">
                <a:solidFill>
                  <a:schemeClr val="accent3">
                    <a:lumMod val="50000"/>
                  </a:schemeClr>
                </a:solidFill>
              </a:rPr>
              <a:t>La qualità delle soluzioni è altamente variabile poiché fortemente dipendente dal caso.</a:t>
            </a:r>
          </a:p>
          <a:p>
            <a:pPr algn="ctr"/>
            <a:endParaRPr lang="it-IT" sz="19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48D4B7EB-0A3E-98CB-6D30-9A6AEAEEEDC2}"/>
              </a:ext>
            </a:extLst>
          </p:cNvPr>
          <p:cNvSpPr/>
          <p:nvPr/>
        </p:nvSpPr>
        <p:spPr>
          <a:xfrm>
            <a:off x="6494205" y="1196872"/>
            <a:ext cx="4320000" cy="206231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1900" b="1">
                <a:solidFill>
                  <a:schemeClr val="accent3">
                    <a:lumMod val="50000"/>
                  </a:schemeClr>
                </a:solidFill>
              </a:rPr>
              <a:t>Nuovo cluster</a:t>
            </a:r>
          </a:p>
          <a:p>
            <a:pPr algn="ctr"/>
            <a:endParaRPr lang="it-IT" sz="190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it-IT" sz="1900">
                <a:solidFill>
                  <a:schemeClr val="accent3">
                    <a:lumMod val="50000"/>
                  </a:schemeClr>
                </a:solidFill>
              </a:rPr>
              <a:t>Se il cliente non può essere inserito in alcun cluster esistente, ne crea uno nuovo.</a:t>
            </a:r>
          </a:p>
        </p:txBody>
      </p:sp>
      <p:sp>
        <p:nvSpPr>
          <p:cNvPr id="15" name="Segnaposto numero diapositiva 5">
            <a:extLst>
              <a:ext uri="{FF2B5EF4-FFF2-40B4-BE49-F238E27FC236}">
                <a16:creationId xmlns:a16="http://schemas.microsoft.com/office/drawing/2014/main" id="{B97B018F-9425-8415-0D8C-6E457CCA4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2574" y="6420456"/>
            <a:ext cx="1312025" cy="365125"/>
          </a:xfrm>
        </p:spPr>
        <p:txBody>
          <a:bodyPr/>
          <a:lstStyle/>
          <a:p>
            <a:fld id="{ACA77A1D-E3FF-4A23-BD01-E0E089899D6B}" type="slidenum">
              <a:rPr lang="it-IT" sz="2400" smtClean="0">
                <a:latin typeface="+mj-lt"/>
              </a:rPr>
              <a:t>17</a:t>
            </a:fld>
            <a:endParaRPr lang="it-IT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1245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5FB5A1F2-72CE-F00A-EC00-E0B506A2F7D4}"/>
              </a:ext>
            </a:extLst>
          </p:cNvPr>
          <p:cNvSpPr txBox="1">
            <a:spLocks/>
          </p:cNvSpPr>
          <p:nvPr/>
        </p:nvSpPr>
        <p:spPr>
          <a:xfrm>
            <a:off x="0" y="68826"/>
            <a:ext cx="12192000" cy="77408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spc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Algoritmo Random – APX (1K)</a:t>
            </a:r>
          </a:p>
        </p:txBody>
      </p:sp>
      <p:sp>
        <p:nvSpPr>
          <p:cNvPr id="15" name="Segnaposto numero diapositiva 5">
            <a:extLst>
              <a:ext uri="{FF2B5EF4-FFF2-40B4-BE49-F238E27FC236}">
                <a16:creationId xmlns:a16="http://schemas.microsoft.com/office/drawing/2014/main" id="{B97B018F-9425-8415-0D8C-6E457CCA4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2574" y="6420456"/>
            <a:ext cx="1312025" cy="365125"/>
          </a:xfrm>
        </p:spPr>
        <p:txBody>
          <a:bodyPr/>
          <a:lstStyle/>
          <a:p>
            <a:fld id="{ACA77A1D-E3FF-4A23-BD01-E0E089899D6B}" type="slidenum">
              <a:rPr lang="it-IT" sz="2400" smtClean="0">
                <a:latin typeface="+mj-lt"/>
              </a:rPr>
              <a:t>18</a:t>
            </a:fld>
            <a:endParaRPr lang="it-IT" sz="2400">
              <a:latin typeface="+mj-l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5157E53-9CF2-6C18-47C9-2DF3EBC25802}"/>
              </a:ext>
            </a:extLst>
          </p:cNvPr>
          <p:cNvSpPr txBox="1"/>
          <p:nvPr/>
        </p:nvSpPr>
        <p:spPr>
          <a:xfrm>
            <a:off x="8138160" y="1843189"/>
            <a:ext cx="370858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900"/>
              <a:t>Al crescere della dimensione delle istanze, </a:t>
            </a:r>
            <a:r>
              <a:rPr lang="it-IT" sz="1900" b="1">
                <a:solidFill>
                  <a:schemeClr val="accent2">
                    <a:lumMod val="50000"/>
                  </a:schemeClr>
                </a:solidFill>
              </a:rPr>
              <a:t>non ha più senso utilizzare l’algoritmo random</a:t>
            </a:r>
            <a:r>
              <a:rPr lang="it-IT" sz="1900"/>
              <a:t> con un numero così </a:t>
            </a:r>
            <a:r>
              <a:rPr lang="it-IT" sz="1900" b="1">
                <a:solidFill>
                  <a:schemeClr val="accent2"/>
                </a:solidFill>
              </a:rPr>
              <a:t>basso di iterazioni (mille)</a:t>
            </a:r>
            <a:r>
              <a:rPr lang="it-IT" sz="1900"/>
              <a:t>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CD2D2B4-2F61-2405-1D11-49D2FDBC3D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55" t="8296" r="8525" b="7555"/>
          <a:stretch/>
        </p:blipFill>
        <p:spPr>
          <a:xfrm>
            <a:off x="0" y="964831"/>
            <a:ext cx="7849206" cy="513080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1B3EDE71-F4C9-93F9-982F-F14D87AB891F}"/>
              </a:ext>
            </a:extLst>
          </p:cNvPr>
          <p:cNvSpPr txBox="1"/>
          <p:nvPr/>
        </p:nvSpPr>
        <p:spPr>
          <a:xfrm>
            <a:off x="8570229" y="4278016"/>
            <a:ext cx="2756906" cy="96949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900"/>
              <a:t>Solo per </a:t>
            </a:r>
            <a:r>
              <a:rPr lang="it-IT" sz="1900" b="1">
                <a:solidFill>
                  <a:schemeClr val="accent1"/>
                </a:solidFill>
              </a:rPr>
              <a:t>4</a:t>
            </a:r>
            <a:r>
              <a:rPr lang="it-IT" sz="1900"/>
              <a:t> istanze (</a:t>
            </a:r>
            <a:r>
              <a:rPr lang="it-IT" sz="1900" b="1">
                <a:solidFill>
                  <a:schemeClr val="accent2">
                    <a:lumMod val="50000"/>
                  </a:schemeClr>
                </a:solidFill>
              </a:rPr>
              <a:t>su 273</a:t>
            </a:r>
            <a:r>
              <a:rPr lang="it-IT" sz="1900"/>
              <a:t>) il valore dell’APX è </a:t>
            </a:r>
            <a:r>
              <a:rPr lang="it-IT" sz="1900" b="1">
                <a:solidFill>
                  <a:schemeClr val="accent2"/>
                </a:solidFill>
              </a:rPr>
              <a:t>inferiore a 1.5</a:t>
            </a:r>
          </a:p>
        </p:txBody>
      </p:sp>
    </p:spTree>
    <p:extLst>
      <p:ext uri="{BB962C8B-B14F-4D97-AF65-F5344CB8AC3E}">
        <p14:creationId xmlns:p14="http://schemas.microsoft.com/office/powerpoint/2010/main" val="214958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:a16="http://schemas.microsoft.com/office/drawing/2014/main" id="{35FA03C4-0030-DA2A-E1EB-615233FE1DC1}"/>
              </a:ext>
            </a:extLst>
          </p:cNvPr>
          <p:cNvSpPr txBox="1">
            <a:spLocks/>
          </p:cNvSpPr>
          <p:nvPr/>
        </p:nvSpPr>
        <p:spPr>
          <a:xfrm>
            <a:off x="0" y="68826"/>
            <a:ext cx="12192000" cy="77408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spc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Algoritmo Random – Numero di Run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0197DB3-23DF-FF8D-7993-58A5AB339AFC}"/>
              </a:ext>
            </a:extLst>
          </p:cNvPr>
          <p:cNvSpPr txBox="1"/>
          <p:nvPr/>
        </p:nvSpPr>
        <p:spPr>
          <a:xfrm>
            <a:off x="8342694" y="1359808"/>
            <a:ext cx="353665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900"/>
              <a:t>Ha senso quindi considerare l’algoritmo per un numero di esecuzioni maggiore.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C0551C3F-5AA2-09E7-93F7-1C11A0DC585C}"/>
              </a:ext>
            </a:extLst>
          </p:cNvPr>
          <p:cNvGrpSpPr/>
          <p:nvPr/>
        </p:nvGrpSpPr>
        <p:grpSpPr>
          <a:xfrm>
            <a:off x="173736" y="904823"/>
            <a:ext cx="8005939" cy="5377105"/>
            <a:chOff x="173736" y="904823"/>
            <a:chExt cx="8005939" cy="5377105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03926E1F-2625-B946-BD62-BB3534CFE5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474" t="8001" r="8904" b="7333"/>
            <a:stretch/>
          </p:blipFill>
          <p:spPr>
            <a:xfrm>
              <a:off x="173736" y="941832"/>
              <a:ext cx="8005939" cy="5340096"/>
            </a:xfrm>
            <a:prstGeom prst="rect">
              <a:avLst/>
            </a:prstGeom>
          </p:spPr>
        </p:pic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B2703E09-7563-0453-CD74-9C90C984767D}"/>
                </a:ext>
              </a:extLst>
            </p:cNvPr>
            <p:cNvSpPr txBox="1"/>
            <p:nvPr/>
          </p:nvSpPr>
          <p:spPr>
            <a:xfrm>
              <a:off x="6266816" y="904823"/>
              <a:ext cx="83210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500"/>
                <a:t>(Small)</a:t>
              </a:r>
            </a:p>
          </p:txBody>
        </p: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2B10E41-EF7F-EF44-B5E4-E318BD565B58}"/>
              </a:ext>
            </a:extLst>
          </p:cNvPr>
          <p:cNvSpPr txBox="1"/>
          <p:nvPr/>
        </p:nvSpPr>
        <p:spPr>
          <a:xfrm>
            <a:off x="8444236" y="3274413"/>
            <a:ext cx="3333566" cy="184665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900"/>
              <a:t>Con 1 Milione di Run, per le </a:t>
            </a:r>
            <a:r>
              <a:rPr lang="it-IT" sz="1900" b="1">
                <a:solidFill>
                  <a:schemeClr val="accent1"/>
                </a:solidFill>
              </a:rPr>
              <a:t>sole istanze Small</a:t>
            </a:r>
            <a:r>
              <a:rPr lang="it-IT" sz="1900"/>
              <a:t>, otteniamo </a:t>
            </a:r>
            <a:r>
              <a:rPr lang="it-IT" sz="1900" b="1">
                <a:solidFill>
                  <a:schemeClr val="accent1"/>
                </a:solidFill>
              </a:rPr>
              <a:t>12</a:t>
            </a:r>
            <a:r>
              <a:rPr lang="it-IT" sz="1900"/>
              <a:t> (su 46) istanze con APX inferiore ad 1.5, con un massimo di 60 secondi per istanza.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DCC3985-BD7E-61BA-72B8-1B74FE623A36}"/>
              </a:ext>
            </a:extLst>
          </p:cNvPr>
          <p:cNvSpPr txBox="1">
            <a:spLocks/>
          </p:cNvSpPr>
          <p:nvPr/>
        </p:nvSpPr>
        <p:spPr>
          <a:xfrm>
            <a:off x="10362574" y="6420456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CA77A1D-E3FF-4A23-BD01-E0E089899D6B}" type="slidenum">
              <a:rPr lang="it-IT" sz="2400" smtClean="0">
                <a:latin typeface="+mj-lt"/>
              </a:rPr>
              <a:pPr/>
              <a:t>19</a:t>
            </a:fld>
            <a:endParaRPr lang="it-IT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62732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0D54ED-0B6B-AC04-F051-5D35FD09511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8826"/>
            <a:ext cx="12192000" cy="774085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it-IT" b="1" spc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Il Vehicle Routing Problem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4BECCF9-4852-C536-30F0-35968433DB93}"/>
              </a:ext>
            </a:extLst>
          </p:cNvPr>
          <p:cNvSpPr txBox="1"/>
          <p:nvPr/>
        </p:nvSpPr>
        <p:spPr>
          <a:xfrm>
            <a:off x="1607573" y="1089782"/>
            <a:ext cx="89768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900"/>
              <a:t>Un problema di </a:t>
            </a:r>
            <a:r>
              <a:rPr lang="it-IT" sz="1900" b="1">
                <a:solidFill>
                  <a:schemeClr val="accent4">
                    <a:lumMod val="50000"/>
                  </a:schemeClr>
                </a:solidFill>
              </a:rPr>
              <a:t>ottimizzazione</a:t>
            </a:r>
            <a:r>
              <a:rPr lang="it-IT" sz="1900"/>
              <a:t> che mira a determinare i percorsi ottimali per una flotta di veicoli che devono consegnare merci ai clienti, </a:t>
            </a:r>
            <a:r>
              <a:rPr lang="it-IT" sz="1900" b="1">
                <a:solidFill>
                  <a:schemeClr val="accent4">
                    <a:lumMod val="50000"/>
                  </a:schemeClr>
                </a:solidFill>
              </a:rPr>
              <a:t>minimizzando i costi</a:t>
            </a:r>
            <a:r>
              <a:rPr lang="it-IT" sz="1900"/>
              <a:t> totali di trasporto</a:t>
            </a:r>
            <a:r>
              <a:rPr lang="it-IT" sz="1900">
                <a:latin typeface="+mj-lt"/>
              </a:rPr>
              <a:t>.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6A9B13E-C662-B674-93C7-B554138EE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2574" y="6420456"/>
            <a:ext cx="1312025" cy="365125"/>
          </a:xfrm>
        </p:spPr>
        <p:txBody>
          <a:bodyPr/>
          <a:lstStyle/>
          <a:p>
            <a:fld id="{ACA77A1D-E3FF-4A23-BD01-E0E089899D6B}" type="slidenum">
              <a:rPr lang="it-IT" sz="2400" smtClean="0">
                <a:latin typeface="+mj-lt"/>
              </a:rPr>
              <a:t>2</a:t>
            </a:fld>
            <a:endParaRPr lang="it-IT" sz="2400">
              <a:latin typeface="+mj-lt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AAD624D-2287-90D4-2B96-3D01E8C3B418}"/>
              </a:ext>
            </a:extLst>
          </p:cNvPr>
          <p:cNvSpPr txBox="1"/>
          <p:nvPr/>
        </p:nvSpPr>
        <p:spPr>
          <a:xfrm>
            <a:off x="399746" y="2191273"/>
            <a:ext cx="2690317" cy="267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900"/>
              <a:t>Input 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900" b="1">
                <a:solidFill>
                  <a:schemeClr val="accent4">
                    <a:lumMod val="50000"/>
                  </a:schemeClr>
                </a:solidFill>
              </a:rPr>
              <a:t>Clienti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900" b="1">
                <a:solidFill>
                  <a:schemeClr val="accent4">
                    <a:lumMod val="50000"/>
                  </a:schemeClr>
                </a:solidFill>
              </a:rPr>
              <a:t>Domande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900" b="1">
                <a:solidFill>
                  <a:schemeClr val="accent4">
                    <a:lumMod val="50000"/>
                  </a:schemeClr>
                </a:solidFill>
              </a:rPr>
              <a:t>Numero di veicoli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900" b="1">
                <a:solidFill>
                  <a:schemeClr val="accent4">
                    <a:lumMod val="50000"/>
                  </a:schemeClr>
                </a:solidFill>
              </a:rPr>
              <a:t>Capacità dei veicoli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900" b="1">
                <a:solidFill>
                  <a:schemeClr val="accent4">
                    <a:lumMod val="50000"/>
                  </a:schemeClr>
                </a:solidFill>
              </a:rPr>
              <a:t>Costi percorrenza</a:t>
            </a:r>
            <a:endParaRPr lang="it-IT" sz="190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E864B7C-F277-E36F-28FB-07A4DB621345}"/>
              </a:ext>
            </a:extLst>
          </p:cNvPr>
          <p:cNvSpPr txBox="1"/>
          <p:nvPr/>
        </p:nvSpPr>
        <p:spPr>
          <a:xfrm>
            <a:off x="3090063" y="2205540"/>
            <a:ext cx="2219356" cy="136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900"/>
              <a:t>Output 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900" b="1">
                <a:solidFill>
                  <a:schemeClr val="accent4">
                    <a:lumMod val="50000"/>
                  </a:schemeClr>
                </a:solidFill>
              </a:rPr>
              <a:t>Rotte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900" b="1">
                <a:solidFill>
                  <a:schemeClr val="accent4">
                    <a:lumMod val="50000"/>
                  </a:schemeClr>
                </a:solidFill>
              </a:rPr>
              <a:t>Costo soluzione</a:t>
            </a:r>
            <a:endParaRPr lang="it-IT" sz="190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4011F57-C8A1-2A22-3BF1-5C3652F6F06A}"/>
              </a:ext>
            </a:extLst>
          </p:cNvPr>
          <p:cNvSpPr txBox="1"/>
          <p:nvPr/>
        </p:nvSpPr>
        <p:spPr>
          <a:xfrm>
            <a:off x="206476" y="5265422"/>
            <a:ext cx="11779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Il VRP è un problema ampiamente studiato nell'ambito della logistica e della pianificazione dei trasporti, essenziale per ottimizzare costi e tempi di consegna.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4666253-0D21-DEF8-C40C-69472A812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434" y="2191273"/>
            <a:ext cx="5867272" cy="2565446"/>
          </a:xfrm>
          <a:prstGeom prst="rect">
            <a:avLst/>
          </a:prstGeom>
        </p:spPr>
      </p:pic>
      <p:sp>
        <p:nvSpPr>
          <p:cNvPr id="4" name="Freccia a destra 3">
            <a:extLst>
              <a:ext uri="{FF2B5EF4-FFF2-40B4-BE49-F238E27FC236}">
                <a16:creationId xmlns:a16="http://schemas.microsoft.com/office/drawing/2014/main" id="{60E12A6A-92F0-D500-3610-559499A9C700}"/>
              </a:ext>
            </a:extLst>
          </p:cNvPr>
          <p:cNvSpPr/>
          <p:nvPr/>
        </p:nvSpPr>
        <p:spPr>
          <a:xfrm>
            <a:off x="2158143" y="2890471"/>
            <a:ext cx="572952" cy="266822"/>
          </a:xfrm>
          <a:prstGeom prst="rightArrow">
            <a:avLst/>
          </a:prstGeom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8FD30E8-E61C-FCB6-5B50-708EB4E9DEE7}"/>
              </a:ext>
            </a:extLst>
          </p:cNvPr>
          <p:cNvSpPr txBox="1"/>
          <p:nvPr/>
        </p:nvSpPr>
        <p:spPr>
          <a:xfrm>
            <a:off x="2158143" y="2654550"/>
            <a:ext cx="572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chemeClr val="accent3"/>
                </a:solidFill>
              </a:rPr>
              <a:t>VRP</a:t>
            </a:r>
          </a:p>
        </p:txBody>
      </p:sp>
    </p:spTree>
    <p:extLst>
      <p:ext uri="{BB962C8B-B14F-4D97-AF65-F5344CB8AC3E}">
        <p14:creationId xmlns:p14="http://schemas.microsoft.com/office/powerpoint/2010/main" val="938354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809CBAF-5378-6C58-5F46-6A7EB20A95E9}"/>
              </a:ext>
            </a:extLst>
          </p:cNvPr>
          <p:cNvSpPr txBox="1"/>
          <p:nvPr/>
        </p:nvSpPr>
        <p:spPr>
          <a:xfrm>
            <a:off x="8099203" y="1682658"/>
            <a:ext cx="3881884" cy="67710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900" b="1">
                <a:solidFill>
                  <a:schemeClr val="accent2"/>
                </a:solidFill>
              </a:rPr>
              <a:t>Idea: </a:t>
            </a:r>
            <a:r>
              <a:rPr lang="it-IT" sz="1900"/>
              <a:t>Continuare l’esecuzione dell’algoritmo random per 5 minuti 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9EE4081B-EC7A-D70C-3E25-3801DB29A9BA}"/>
              </a:ext>
            </a:extLst>
          </p:cNvPr>
          <p:cNvSpPr txBox="1">
            <a:spLocks/>
          </p:cNvSpPr>
          <p:nvPr/>
        </p:nvSpPr>
        <p:spPr>
          <a:xfrm>
            <a:off x="0" y="68826"/>
            <a:ext cx="12192000" cy="77408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spc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Algoritmo Random – 5 minuti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9F819D1-A3C2-89E5-1FC9-E18A5D638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61" t="7832" r="9176" b="7477"/>
          <a:stretch/>
        </p:blipFill>
        <p:spPr>
          <a:xfrm>
            <a:off x="123789" y="956905"/>
            <a:ext cx="7792534" cy="5215295"/>
          </a:xfrm>
          <a:prstGeom prst="rect">
            <a:avLst/>
          </a:prstGeom>
        </p:spPr>
      </p:pic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E378455B-D184-8DEC-4ADF-7C01B782D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2574" y="6420456"/>
            <a:ext cx="1312025" cy="365125"/>
          </a:xfrm>
        </p:spPr>
        <p:txBody>
          <a:bodyPr/>
          <a:lstStyle/>
          <a:p>
            <a:fld id="{ACA77A1D-E3FF-4A23-BD01-E0E089899D6B}" type="slidenum">
              <a:rPr lang="it-IT" sz="2400" smtClean="0">
                <a:latin typeface="+mj-lt"/>
              </a:rPr>
              <a:t>20</a:t>
            </a:fld>
            <a:endParaRPr lang="it-IT" sz="2400">
              <a:latin typeface="+mj-l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0938C3B-DB06-1B66-E06C-62DC0CF7C299}"/>
              </a:ext>
            </a:extLst>
          </p:cNvPr>
          <p:cNvSpPr txBox="1"/>
          <p:nvPr/>
        </p:nvSpPr>
        <p:spPr>
          <a:xfrm>
            <a:off x="8449089" y="3867293"/>
            <a:ext cx="318211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900"/>
              <a:t>Il miglioramento </a:t>
            </a:r>
            <a:r>
              <a:rPr lang="it-IT" sz="1900" b="1">
                <a:solidFill>
                  <a:schemeClr val="accent2">
                    <a:lumMod val="50000"/>
                  </a:schemeClr>
                </a:solidFill>
              </a:rPr>
              <a:t>non è significativo</a:t>
            </a:r>
            <a:r>
              <a:rPr lang="it-IT" sz="1900"/>
              <a:t>, ma è </a:t>
            </a:r>
            <a:r>
              <a:rPr lang="it-IT" sz="1900" b="1">
                <a:solidFill>
                  <a:schemeClr val="accent1"/>
                </a:solidFill>
              </a:rPr>
              <a:t>sensato valutare l’algoritmo</a:t>
            </a:r>
            <a:r>
              <a:rPr lang="it-IT" sz="1900"/>
              <a:t> in questo modo contro i suoi avversari.</a:t>
            </a:r>
          </a:p>
        </p:txBody>
      </p:sp>
    </p:spTree>
    <p:extLst>
      <p:ext uri="{BB962C8B-B14F-4D97-AF65-F5344CB8AC3E}">
        <p14:creationId xmlns:p14="http://schemas.microsoft.com/office/powerpoint/2010/main" val="1370553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5FB5A1F2-72CE-F00A-EC00-E0B506A2F7D4}"/>
              </a:ext>
            </a:extLst>
          </p:cNvPr>
          <p:cNvSpPr txBox="1">
            <a:spLocks/>
          </p:cNvSpPr>
          <p:nvPr/>
        </p:nvSpPr>
        <p:spPr>
          <a:xfrm>
            <a:off x="0" y="68826"/>
            <a:ext cx="12192000" cy="77408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spc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Il problema dei Truck</a:t>
            </a:r>
          </a:p>
        </p:txBody>
      </p:sp>
      <p:sp>
        <p:nvSpPr>
          <p:cNvPr id="2" name="Segnaposto numero diapositiva 5">
            <a:extLst>
              <a:ext uri="{FF2B5EF4-FFF2-40B4-BE49-F238E27FC236}">
                <a16:creationId xmlns:a16="http://schemas.microsoft.com/office/drawing/2014/main" id="{EA90D69E-9138-EB95-BBE5-880423CE3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2574" y="6420456"/>
            <a:ext cx="1312025" cy="365125"/>
          </a:xfrm>
        </p:spPr>
        <p:txBody>
          <a:bodyPr/>
          <a:lstStyle/>
          <a:p>
            <a:fld id="{ACA77A1D-E3FF-4A23-BD01-E0E089899D6B}" type="slidenum">
              <a:rPr lang="it-IT" sz="2400" smtClean="0">
                <a:latin typeface="+mj-lt"/>
              </a:rPr>
              <a:t>21</a:t>
            </a:fld>
            <a:endParaRPr lang="it-IT" sz="2400">
              <a:latin typeface="+mj-lt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582F9BC-495A-18DF-1437-56CBAB4DF289}"/>
              </a:ext>
            </a:extLst>
          </p:cNvPr>
          <p:cNvSpPr txBox="1"/>
          <p:nvPr/>
        </p:nvSpPr>
        <p:spPr>
          <a:xfrm>
            <a:off x="162544" y="1186775"/>
            <a:ext cx="11866912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900">
                <a:ea typeface="Calibri" panose="020F0502020204030204" pitchFamily="34" charset="0"/>
                <a:cs typeface="Calibri" panose="020F0502020204030204" pitchFamily="34" charset="0"/>
              </a:rPr>
              <a:t>È importante osservare che gli algoritmi analizzati, per costruzione, </a:t>
            </a:r>
            <a:r>
              <a:rPr lang="it-IT" sz="1900" b="1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non pongono attenzione al numero di veicoli</a:t>
            </a:r>
            <a:r>
              <a:rPr lang="it-IT" sz="1900">
                <a:ea typeface="Calibri" panose="020F0502020204030204" pitchFamily="34" charset="0"/>
                <a:cs typeface="Calibri" panose="020F0502020204030204" pitchFamily="34" charset="0"/>
              </a:rPr>
              <a:t> resi </a:t>
            </a:r>
            <a:r>
              <a:rPr lang="it-IT" sz="1900" b="1">
                <a:solidFill>
                  <a:schemeClr val="accent3">
                    <a:lumMod val="50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disponibili</a:t>
            </a:r>
            <a:r>
              <a:rPr lang="it-IT" sz="1900">
                <a:ea typeface="Calibri" panose="020F0502020204030204" pitchFamily="34" charset="0"/>
                <a:cs typeface="Calibri" panose="020F0502020204030204" pitchFamily="34" charset="0"/>
              </a:rPr>
              <a:t> dall’istanza. </a:t>
            </a:r>
          </a:p>
          <a:p>
            <a:pPr algn="ctr"/>
            <a:r>
              <a:rPr lang="it-IT" sz="1900">
                <a:ea typeface="Calibri" panose="020F0502020204030204" pitchFamily="34" charset="0"/>
                <a:cs typeface="Calibri" panose="020F0502020204030204" pitchFamily="34" charset="0"/>
              </a:rPr>
              <a:t>Questo porta le </a:t>
            </a:r>
            <a:r>
              <a:rPr lang="it-IT" sz="1900" b="1">
                <a:solidFill>
                  <a:schemeClr val="accent3">
                    <a:lumMod val="50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soluzioni</a:t>
            </a:r>
            <a:r>
              <a:rPr lang="it-IT" sz="1900">
                <a:ea typeface="Calibri" panose="020F0502020204030204" pitchFamily="34" charset="0"/>
                <a:cs typeface="Calibri" panose="020F0502020204030204" pitchFamily="34" charset="0"/>
              </a:rPr>
              <a:t> degli algoritmi studiati a </a:t>
            </a:r>
            <a:r>
              <a:rPr lang="it-IT" sz="1900" b="1">
                <a:solidFill>
                  <a:schemeClr val="accent3">
                    <a:lumMod val="50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non </a:t>
            </a:r>
            <a:r>
              <a:rPr lang="it-IT" sz="1900">
                <a:ea typeface="Calibri" panose="020F0502020204030204" pitchFamily="34" charset="0"/>
                <a:cs typeface="Calibri" panose="020F0502020204030204" pitchFamily="34" charset="0"/>
              </a:rPr>
              <a:t>essere</a:t>
            </a:r>
            <a:r>
              <a:rPr lang="it-IT" sz="1900" b="1">
                <a:solidFill>
                  <a:schemeClr val="accent3">
                    <a:lumMod val="50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ammissibili.</a:t>
            </a:r>
            <a:endParaRPr lang="it-IT" sz="1900" b="1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2D443338-ABD7-8CA7-1D99-A32127CAF2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95" t="6921" r="8308" b="15096"/>
          <a:stretch/>
        </p:blipFill>
        <p:spPr>
          <a:xfrm>
            <a:off x="233774" y="2645976"/>
            <a:ext cx="3912890" cy="3227057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0FE3097-7D9C-CA37-D5A2-95C2825755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75" t="4493" r="5582" b="16701"/>
          <a:stretch/>
        </p:blipFill>
        <p:spPr>
          <a:xfrm>
            <a:off x="4058141" y="2645975"/>
            <a:ext cx="4233034" cy="3227057"/>
          </a:xfrm>
          <a:prstGeom prst="rect">
            <a:avLst/>
          </a:prstGeom>
        </p:spPr>
      </p:pic>
      <p:grpSp>
        <p:nvGrpSpPr>
          <p:cNvPr id="18" name="Gruppo 17">
            <a:extLst>
              <a:ext uri="{FF2B5EF4-FFF2-40B4-BE49-F238E27FC236}">
                <a16:creationId xmlns:a16="http://schemas.microsoft.com/office/drawing/2014/main" id="{4B2B19DE-D1D6-5524-BABC-52BBAFAFD2E8}"/>
              </a:ext>
            </a:extLst>
          </p:cNvPr>
          <p:cNvGrpSpPr/>
          <p:nvPr/>
        </p:nvGrpSpPr>
        <p:grpSpPr>
          <a:xfrm>
            <a:off x="8476488" y="2645975"/>
            <a:ext cx="3526154" cy="3319402"/>
            <a:chOff x="8858133" y="2646450"/>
            <a:chExt cx="3203452" cy="3148028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19914B08-9D8C-E866-B40A-D6FDD3978F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400" t="19345" r="18666" b="8507"/>
            <a:stretch/>
          </p:blipFill>
          <p:spPr>
            <a:xfrm>
              <a:off x="8858134" y="3027679"/>
              <a:ext cx="2804161" cy="2766799"/>
            </a:xfrm>
            <a:prstGeom prst="rect">
              <a:avLst/>
            </a:prstGeom>
          </p:spPr>
        </p:pic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741EE46D-FA35-0BA9-3043-50C59B041F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4650" t="14047" r="29013" b="80124"/>
            <a:stretch/>
          </p:blipFill>
          <p:spPr>
            <a:xfrm>
              <a:off x="11309744" y="3205480"/>
              <a:ext cx="751841" cy="223520"/>
            </a:xfrm>
            <a:prstGeom prst="rect">
              <a:avLst/>
            </a:prstGeom>
          </p:spPr>
        </p:pic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F5E2B70D-AD8F-5E3A-D404-8F7891AA69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400" t="5076" r="18666" b="86751"/>
            <a:stretch/>
          </p:blipFill>
          <p:spPr>
            <a:xfrm>
              <a:off x="8858133" y="2646450"/>
              <a:ext cx="2804161" cy="3134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283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5FB5A1F2-72CE-F00A-EC00-E0B506A2F7D4}"/>
              </a:ext>
            </a:extLst>
          </p:cNvPr>
          <p:cNvSpPr txBox="1">
            <a:spLocks/>
          </p:cNvSpPr>
          <p:nvPr/>
        </p:nvSpPr>
        <p:spPr>
          <a:xfrm>
            <a:off x="0" y="68826"/>
            <a:ext cx="12192000" cy="77408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spc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Formulazione MIP (Modello 3 Indici)</a:t>
            </a:r>
          </a:p>
        </p:txBody>
      </p:sp>
      <p:sp>
        <p:nvSpPr>
          <p:cNvPr id="15" name="Segnaposto numero diapositiva 5">
            <a:extLst>
              <a:ext uri="{FF2B5EF4-FFF2-40B4-BE49-F238E27FC236}">
                <a16:creationId xmlns:a16="http://schemas.microsoft.com/office/drawing/2014/main" id="{B97B018F-9425-8415-0D8C-6E457CCA4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2574" y="6420456"/>
            <a:ext cx="1312025" cy="365125"/>
          </a:xfrm>
        </p:spPr>
        <p:txBody>
          <a:bodyPr/>
          <a:lstStyle/>
          <a:p>
            <a:fld id="{ACA77A1D-E3FF-4A23-BD01-E0E089899D6B}" type="slidenum">
              <a:rPr lang="it-IT" sz="2400" smtClean="0">
                <a:latin typeface="+mj-lt"/>
              </a:rPr>
              <a:t>22</a:t>
            </a:fld>
            <a:endParaRPr lang="it-IT" sz="2400">
              <a:latin typeface="+mj-l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5DB8739-DCD8-F084-78DD-DA713E6C9A3C}"/>
              </a:ext>
            </a:extLst>
          </p:cNvPr>
          <p:cNvSpPr txBox="1"/>
          <p:nvPr/>
        </p:nvSpPr>
        <p:spPr>
          <a:xfrm>
            <a:off x="868680" y="1481328"/>
            <a:ext cx="69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C8C20948-55C6-6B0F-FD05-0E17E99C8988}"/>
              </a:ext>
            </a:extLst>
          </p:cNvPr>
          <p:cNvGrpSpPr/>
          <p:nvPr/>
        </p:nvGrpSpPr>
        <p:grpSpPr>
          <a:xfrm>
            <a:off x="135218" y="926381"/>
            <a:ext cx="9566566" cy="1949784"/>
            <a:chOff x="135218" y="926381"/>
            <a:chExt cx="9566566" cy="1949784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DF2BCEE9-2CA1-9DD2-EFED-85E4DEEF03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27" b="61407"/>
            <a:stretch/>
          </p:blipFill>
          <p:spPr>
            <a:xfrm>
              <a:off x="135219" y="926381"/>
              <a:ext cx="9566565" cy="941117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BA5A9187-E427-F433-AEF4-3E52D9593C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1408" r="527"/>
            <a:stretch/>
          </p:blipFill>
          <p:spPr>
            <a:xfrm>
              <a:off x="135218" y="1935048"/>
              <a:ext cx="9566565" cy="941117"/>
            </a:xfrm>
            <a:prstGeom prst="rect">
              <a:avLst/>
            </a:prstGeom>
          </p:spPr>
        </p:pic>
      </p:grpSp>
      <p:pic>
        <p:nvPicPr>
          <p:cNvPr id="16" name="Immagine 15">
            <a:extLst>
              <a:ext uri="{FF2B5EF4-FFF2-40B4-BE49-F238E27FC236}">
                <a16:creationId xmlns:a16="http://schemas.microsoft.com/office/drawing/2014/main" id="{41A73F9C-5375-0302-5198-0498A0451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11" y="2942797"/>
            <a:ext cx="5908793" cy="3346835"/>
          </a:xfrm>
          <a:prstGeom prst="rect">
            <a:avLst/>
          </a:prstGeom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E25ECB08-DD56-4E32-6E33-D536A05A8B94}"/>
              </a:ext>
            </a:extLst>
          </p:cNvPr>
          <p:cNvGrpSpPr/>
          <p:nvPr/>
        </p:nvGrpSpPr>
        <p:grpSpPr>
          <a:xfrm>
            <a:off x="6958771" y="3429000"/>
            <a:ext cx="4480374" cy="1807438"/>
            <a:chOff x="7224167" y="3249427"/>
            <a:chExt cx="4480374" cy="1807438"/>
          </a:xfrm>
        </p:grpSpPr>
        <p:pic>
          <p:nvPicPr>
            <p:cNvPr id="19" name="Immagine 18">
              <a:extLst>
                <a:ext uri="{FF2B5EF4-FFF2-40B4-BE49-F238E27FC236}">
                  <a16:creationId xmlns:a16="http://schemas.microsoft.com/office/drawing/2014/main" id="{88DFF7C8-6432-D36A-F05B-177838F2C7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393" t="53639"/>
            <a:stretch/>
          </p:blipFill>
          <p:spPr>
            <a:xfrm>
              <a:off x="7745783" y="4032278"/>
              <a:ext cx="3491377" cy="1024587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40B31B88-1167-3606-39F2-1EF6DCCDA2C7}"/>
                </a:ext>
              </a:extLst>
            </p:cNvPr>
            <p:cNvSpPr txBox="1"/>
            <p:nvPr/>
          </p:nvSpPr>
          <p:spPr>
            <a:xfrm>
              <a:off x="7224167" y="3249427"/>
              <a:ext cx="4480374" cy="769441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 b="1"/>
                <a:t>Funzione Obiettivo</a:t>
              </a:r>
            </a:p>
            <a:p>
              <a:pPr algn="ctr"/>
              <a:r>
                <a:rPr lang="it-IT" sz="2000"/>
                <a:t>Minimizzare il costo totale di percorrenza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8572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5FB5A1F2-72CE-F00A-EC00-E0B506A2F7D4}"/>
              </a:ext>
            </a:extLst>
          </p:cNvPr>
          <p:cNvSpPr txBox="1">
            <a:spLocks/>
          </p:cNvSpPr>
          <p:nvPr/>
        </p:nvSpPr>
        <p:spPr>
          <a:xfrm>
            <a:off x="0" y="68826"/>
            <a:ext cx="12192000" cy="77408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spc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Formulazione MIP (Vincoli)</a:t>
            </a:r>
          </a:p>
        </p:txBody>
      </p:sp>
      <p:sp>
        <p:nvSpPr>
          <p:cNvPr id="15" name="Segnaposto numero diapositiva 5">
            <a:extLst>
              <a:ext uri="{FF2B5EF4-FFF2-40B4-BE49-F238E27FC236}">
                <a16:creationId xmlns:a16="http://schemas.microsoft.com/office/drawing/2014/main" id="{B97B018F-9425-8415-0D8C-6E457CCA4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2574" y="6420456"/>
            <a:ext cx="1312025" cy="365125"/>
          </a:xfrm>
        </p:spPr>
        <p:txBody>
          <a:bodyPr/>
          <a:lstStyle/>
          <a:p>
            <a:fld id="{ACA77A1D-E3FF-4A23-BD01-E0E089899D6B}" type="slidenum">
              <a:rPr lang="it-IT" sz="2400" smtClean="0">
                <a:latin typeface="+mj-lt"/>
              </a:rPr>
              <a:t>23</a:t>
            </a:fld>
            <a:endParaRPr lang="it-IT" sz="2400">
              <a:latin typeface="+mj-lt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178F06EA-3692-6DCF-9481-004C813C41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5" t="14825" r="14419" b="73400"/>
          <a:stretch/>
        </p:blipFill>
        <p:spPr>
          <a:xfrm>
            <a:off x="317708" y="1042077"/>
            <a:ext cx="5368970" cy="346379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B298EA73-8FA4-9AEB-2226-EBE553FB46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374" b="87140"/>
          <a:stretch/>
        </p:blipFill>
        <p:spPr>
          <a:xfrm>
            <a:off x="6876544" y="1034675"/>
            <a:ext cx="4695835" cy="343192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0BA18DB1-FF2D-98FD-092F-492DC81D3E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7797"/>
          <a:stretch/>
        </p:blipFill>
        <p:spPr>
          <a:xfrm>
            <a:off x="317708" y="3377676"/>
            <a:ext cx="5850743" cy="315044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3C1C6FBB-BF89-AD42-C1D1-97077B2C3F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9" r="42952" b="92579"/>
          <a:stretch/>
        </p:blipFill>
        <p:spPr>
          <a:xfrm>
            <a:off x="295565" y="5118684"/>
            <a:ext cx="4413932" cy="230321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CB98F0E7-503C-A4D9-2FFD-080F03FFE2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88" t="32096" b="43202"/>
          <a:stretch/>
        </p:blipFill>
        <p:spPr>
          <a:xfrm>
            <a:off x="451628" y="1376384"/>
            <a:ext cx="4357840" cy="774085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9D6C90CD-CF5F-EE75-EE76-21D67ABBD4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10" t="73689" r="-418" b="-477"/>
          <a:stretch/>
        </p:blipFill>
        <p:spPr>
          <a:xfrm>
            <a:off x="7174406" y="2123253"/>
            <a:ext cx="3138117" cy="774085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F6F3C59C-6BF4-8F02-BCE5-B1449BF150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858" r="64190" b="31273"/>
          <a:stretch/>
        </p:blipFill>
        <p:spPr>
          <a:xfrm>
            <a:off x="6996700" y="3098092"/>
            <a:ext cx="2060422" cy="402864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FACAFB42-3778-E725-D68F-DFD8CF5DB8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10" t="20413" r="-418" b="52998"/>
          <a:stretch/>
        </p:blipFill>
        <p:spPr>
          <a:xfrm>
            <a:off x="7226577" y="1340762"/>
            <a:ext cx="3033777" cy="742781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818A4F72-F982-5563-7319-888ACF279E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920" t="90085"/>
          <a:stretch/>
        </p:blipFill>
        <p:spPr>
          <a:xfrm>
            <a:off x="556259" y="5925337"/>
            <a:ext cx="7218008" cy="343192"/>
          </a:xfrm>
          <a:prstGeom prst="rect">
            <a:avLst/>
          </a:prstGeom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56FD5149-7C80-3654-6A22-6EE3741D6E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88" t="77704"/>
          <a:stretch/>
        </p:blipFill>
        <p:spPr>
          <a:xfrm>
            <a:off x="451628" y="2273663"/>
            <a:ext cx="4266147" cy="684000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A0C34330-B81D-1941-22E0-55787D28AA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250" t="15976" b="53005"/>
          <a:stretch/>
        </p:blipFill>
        <p:spPr>
          <a:xfrm>
            <a:off x="599767" y="3692720"/>
            <a:ext cx="2741385" cy="857612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B1407AAE-E5DD-B394-E002-F7BC136C63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807" t="73058"/>
          <a:stretch/>
        </p:blipFill>
        <p:spPr>
          <a:xfrm>
            <a:off x="7342349" y="3424164"/>
            <a:ext cx="3079002" cy="744077"/>
          </a:xfrm>
          <a:prstGeom prst="rect">
            <a:avLst/>
          </a:prstGeom>
        </p:spPr>
      </p:pic>
      <p:pic>
        <p:nvPicPr>
          <p:cNvPr id="50" name="Immagine 49">
            <a:extLst>
              <a:ext uri="{FF2B5EF4-FFF2-40B4-BE49-F238E27FC236}">
                <a16:creationId xmlns:a16="http://schemas.microsoft.com/office/drawing/2014/main" id="{26CA2A0A-5FB0-C247-E433-76C819F22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2349" y="4570780"/>
            <a:ext cx="4531943" cy="1164510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1280FD62-AAC8-0100-0AB4-D28ED99B090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81"/>
          <a:stretch/>
        </p:blipFill>
        <p:spPr>
          <a:xfrm>
            <a:off x="556259" y="5481161"/>
            <a:ext cx="4211883" cy="381033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9CB5F12-2660-EDD8-D071-38E44C5C731D}"/>
              </a:ext>
            </a:extLst>
          </p:cNvPr>
          <p:cNvSpPr txBox="1"/>
          <p:nvPr/>
        </p:nvSpPr>
        <p:spPr>
          <a:xfrm>
            <a:off x="6926074" y="4291212"/>
            <a:ext cx="2447698" cy="364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700"/>
              <a:t>6.  </a:t>
            </a:r>
            <a:r>
              <a:rPr lang="it-IT" sz="1770" b="1"/>
              <a:t>Vincoli di Interezza  </a:t>
            </a:r>
          </a:p>
        </p:txBody>
      </p:sp>
    </p:spTree>
    <p:extLst>
      <p:ext uri="{BB962C8B-B14F-4D97-AF65-F5344CB8AC3E}">
        <p14:creationId xmlns:p14="http://schemas.microsoft.com/office/powerpoint/2010/main" val="2561414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5FB5A1F2-72CE-F00A-EC00-E0B506A2F7D4}"/>
              </a:ext>
            </a:extLst>
          </p:cNvPr>
          <p:cNvSpPr txBox="1">
            <a:spLocks/>
          </p:cNvSpPr>
          <p:nvPr/>
        </p:nvSpPr>
        <p:spPr>
          <a:xfrm>
            <a:off x="0" y="68826"/>
            <a:ext cx="12192000" cy="77408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spc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Formulazione MIP (</a:t>
            </a:r>
            <a:r>
              <a:rPr lang="it-IT" b="1" spc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Gurobi</a:t>
            </a:r>
            <a:r>
              <a:rPr lang="it-IT" b="1" spc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e AMPL)</a:t>
            </a:r>
          </a:p>
        </p:txBody>
      </p:sp>
      <p:sp>
        <p:nvSpPr>
          <p:cNvPr id="15" name="Segnaposto numero diapositiva 5">
            <a:extLst>
              <a:ext uri="{FF2B5EF4-FFF2-40B4-BE49-F238E27FC236}">
                <a16:creationId xmlns:a16="http://schemas.microsoft.com/office/drawing/2014/main" id="{B97B018F-9425-8415-0D8C-6E457CCA4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2574" y="6420456"/>
            <a:ext cx="1312025" cy="365125"/>
          </a:xfrm>
        </p:spPr>
        <p:txBody>
          <a:bodyPr/>
          <a:lstStyle/>
          <a:p>
            <a:fld id="{ACA77A1D-E3FF-4A23-BD01-E0E089899D6B}" type="slidenum">
              <a:rPr lang="it-IT" sz="2400" smtClean="0">
                <a:latin typeface="+mj-lt"/>
              </a:rPr>
              <a:t>24</a:t>
            </a:fld>
            <a:endParaRPr lang="it-IT" sz="2400">
              <a:latin typeface="+mj-l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E6D3293-3B27-47C2-7FB9-1D952657B885}"/>
              </a:ext>
            </a:extLst>
          </p:cNvPr>
          <p:cNvSpPr txBox="1"/>
          <p:nvPr/>
        </p:nvSpPr>
        <p:spPr>
          <a:xfrm>
            <a:off x="1023824" y="904289"/>
            <a:ext cx="10144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Abbiamo eseguito il modello MIP sulle prime 160 istanze (13 ore e 20 minuti)</a:t>
            </a:r>
          </a:p>
          <a:p>
            <a:pPr algn="ctr"/>
            <a:r>
              <a:rPr lang="it-IT"/>
              <a:t>Non è stato eseguito su ulteriori istanze a nostra disposizione, poiché oltre i 200 nodi il modello richiedeva più di 5 minuti nella fase di </a:t>
            </a:r>
            <a:r>
              <a:rPr lang="it-IT" err="1"/>
              <a:t>pre</a:t>
            </a:r>
            <a:r>
              <a:rPr lang="it-IT"/>
              <a:t>-solve.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697D8A0D-DAAF-F4E2-85D4-41C4A4194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608833"/>
              </p:ext>
            </p:extLst>
          </p:nvPr>
        </p:nvGraphicFramePr>
        <p:xfrm>
          <a:off x="7316441" y="1978263"/>
          <a:ext cx="36219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9900">
                  <a:extLst>
                    <a:ext uri="{9D8B030D-6E8A-4147-A177-3AD203B41FA5}">
                      <a16:colId xmlns:a16="http://schemas.microsoft.com/office/drawing/2014/main" val="7463275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866227842"/>
                    </a:ext>
                  </a:extLst>
                </a:gridCol>
              </a:tblGrid>
              <a:tr h="346808">
                <a:tc>
                  <a:txBody>
                    <a:bodyPr/>
                    <a:lstStyle/>
                    <a:p>
                      <a:r>
                        <a:rPr lang="it-IT"/>
                        <a:t>Istanze Valutate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160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631541"/>
                  </a:ext>
                </a:extLst>
              </a:tr>
              <a:tr h="346808">
                <a:tc>
                  <a:txBody>
                    <a:bodyPr/>
                    <a:lstStyle/>
                    <a:p>
                      <a:r>
                        <a:rPr lang="it-IT"/>
                        <a:t>Soluzioni Ammissibili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112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565797"/>
                  </a:ext>
                </a:extLst>
              </a:tr>
              <a:tr h="346808">
                <a:tc>
                  <a:txBody>
                    <a:bodyPr/>
                    <a:lstStyle/>
                    <a:p>
                      <a:pPr algn="l"/>
                      <a:r>
                        <a:rPr lang="it-IT"/>
                        <a:t>Soluzioni Ottime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988341"/>
                  </a:ext>
                </a:extLst>
              </a:tr>
              <a:tr h="346808">
                <a:tc>
                  <a:txBody>
                    <a:bodyPr/>
                    <a:lstStyle/>
                    <a:p>
                      <a:pPr algn="l"/>
                      <a:r>
                        <a:rPr lang="it-IT"/>
                        <a:t>K non definito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381527"/>
                  </a:ext>
                </a:extLst>
              </a:tr>
            </a:tbl>
          </a:graphicData>
        </a:graphic>
      </p:graphicFrame>
      <p:pic>
        <p:nvPicPr>
          <p:cNvPr id="13" name="Immagine 12">
            <a:extLst>
              <a:ext uri="{FF2B5EF4-FFF2-40B4-BE49-F238E27FC236}">
                <a16:creationId xmlns:a16="http://schemas.microsoft.com/office/drawing/2014/main" id="{5786297C-DDDC-7496-9A7B-D75A3D7CD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5" y="1978263"/>
            <a:ext cx="5297646" cy="423811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32944688-C360-7A30-CD9B-3C814242F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743" y="3770033"/>
            <a:ext cx="6301742" cy="252069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DC910F1-CE32-66BE-37EE-CFF1687E21E8}"/>
              </a:ext>
            </a:extLst>
          </p:cNvPr>
          <p:cNvSpPr txBox="1"/>
          <p:nvPr/>
        </p:nvSpPr>
        <p:spPr>
          <a:xfrm>
            <a:off x="7607808" y="5927012"/>
            <a:ext cx="48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90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CD07015A-E5F8-CE14-FDD5-09A99503F24C}"/>
                  </a:ext>
                </a:extLst>
              </p:cNvPr>
              <p:cNvSpPr txBox="1"/>
              <p:nvPr/>
            </p:nvSpPr>
            <p:spPr>
              <a:xfrm>
                <a:off x="10617568" y="3789544"/>
                <a:ext cx="55060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≤1,5</m:t>
                      </m:r>
                    </m:oMath>
                  </m:oMathPara>
                </a14:m>
                <a:endParaRPr lang="it-IT" sz="1400"/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CD07015A-E5F8-CE14-FDD5-09A99503F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7568" y="3789544"/>
                <a:ext cx="550607" cy="307777"/>
              </a:xfrm>
              <a:prstGeom prst="rect">
                <a:avLst/>
              </a:prstGeom>
              <a:blipFill>
                <a:blip r:embed="rId4"/>
                <a:stretch>
                  <a:fillRect r="-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5735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13822ED8-C022-8A12-EF54-44E18803ECF5}"/>
              </a:ext>
            </a:extLst>
          </p:cNvPr>
          <p:cNvSpPr txBox="1">
            <a:spLocks/>
          </p:cNvSpPr>
          <p:nvPr/>
        </p:nvSpPr>
        <p:spPr>
          <a:xfrm>
            <a:off x="3407664" y="2090981"/>
            <a:ext cx="5376672" cy="133801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9600" b="1" spc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Confronti</a:t>
            </a:r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92A04184-FD70-1D4B-2DE8-CA42306D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2574" y="6420456"/>
            <a:ext cx="1312025" cy="365125"/>
          </a:xfrm>
        </p:spPr>
        <p:txBody>
          <a:bodyPr/>
          <a:lstStyle/>
          <a:p>
            <a:fld id="{ACA77A1D-E3FF-4A23-BD01-E0E089899D6B}" type="slidenum">
              <a:rPr lang="it-IT" sz="2400" smtClean="0">
                <a:latin typeface="+mj-lt"/>
              </a:rPr>
              <a:t>25</a:t>
            </a:fld>
            <a:endParaRPr lang="it-IT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8794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5FB5A1F2-72CE-F00A-EC00-E0B506A2F7D4}"/>
              </a:ext>
            </a:extLst>
          </p:cNvPr>
          <p:cNvSpPr txBox="1">
            <a:spLocks/>
          </p:cNvSpPr>
          <p:nvPr/>
        </p:nvSpPr>
        <p:spPr>
          <a:xfrm>
            <a:off x="0" y="68826"/>
            <a:ext cx="12192000" cy="77408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spc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Tempi</a:t>
            </a:r>
          </a:p>
        </p:txBody>
      </p:sp>
      <p:sp>
        <p:nvSpPr>
          <p:cNvPr id="2" name="Segnaposto numero diapositiva 5">
            <a:extLst>
              <a:ext uri="{FF2B5EF4-FFF2-40B4-BE49-F238E27FC236}">
                <a16:creationId xmlns:a16="http://schemas.microsoft.com/office/drawing/2014/main" id="{EA90D69E-9138-EB95-BBE5-880423CE3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2574" y="6420456"/>
            <a:ext cx="1312025" cy="365125"/>
          </a:xfrm>
        </p:spPr>
        <p:txBody>
          <a:bodyPr/>
          <a:lstStyle/>
          <a:p>
            <a:fld id="{ACA77A1D-E3FF-4A23-BD01-E0E089899D6B}" type="slidenum">
              <a:rPr lang="it-IT" sz="2400" smtClean="0">
                <a:latin typeface="+mj-lt"/>
              </a:rPr>
              <a:t>26</a:t>
            </a:fld>
            <a:endParaRPr lang="it-IT" sz="2400">
              <a:latin typeface="+mj-l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03CECFA-499A-567C-44DB-6B4BF05F4D26}"/>
              </a:ext>
            </a:extLst>
          </p:cNvPr>
          <p:cNvSpPr txBox="1"/>
          <p:nvPr/>
        </p:nvSpPr>
        <p:spPr>
          <a:xfrm>
            <a:off x="7642662" y="3734799"/>
            <a:ext cx="3700764" cy="155427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900"/>
              <a:t>Nonostante i tempi più elevati dell’algoritmo Random, esso è l’unico che può essere parallelizzato su più macchine per ridurre il costo della miglior soluzione.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F6179A5-6470-90D2-FC05-1FCF3C05F872}"/>
              </a:ext>
            </a:extLst>
          </p:cNvPr>
          <p:cNvSpPr txBox="1"/>
          <p:nvPr/>
        </p:nvSpPr>
        <p:spPr>
          <a:xfrm>
            <a:off x="7354527" y="1458976"/>
            <a:ext cx="427703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900"/>
              <a:t>Non vengono considerate le tempistiche del modello MIP con </a:t>
            </a:r>
            <a:r>
              <a:rPr lang="it-IT" sz="1900" b="1" err="1">
                <a:solidFill>
                  <a:schemeClr val="accent2"/>
                </a:solidFill>
              </a:rPr>
              <a:t>Gurobi</a:t>
            </a:r>
            <a:r>
              <a:rPr lang="it-IT" sz="1900"/>
              <a:t> poiché per quasi tutte le istanze SMALL sono impiegati i 5 minuti massimi concessi.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DE6C14E-24C2-5510-0016-B420156E6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11" y="842911"/>
            <a:ext cx="6992700" cy="499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253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5">
            <a:extLst>
              <a:ext uri="{FF2B5EF4-FFF2-40B4-BE49-F238E27FC236}">
                <a16:creationId xmlns:a16="http://schemas.microsoft.com/office/drawing/2014/main" id="{EA90D69E-9138-EB95-BBE5-880423CE3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2574" y="6420456"/>
            <a:ext cx="1312025" cy="365125"/>
          </a:xfrm>
        </p:spPr>
        <p:txBody>
          <a:bodyPr/>
          <a:lstStyle/>
          <a:p>
            <a:fld id="{ACA77A1D-E3FF-4A23-BD01-E0E089899D6B}" type="slidenum">
              <a:rPr lang="it-IT" sz="2400" smtClean="0">
                <a:latin typeface="+mj-lt"/>
              </a:rPr>
              <a:t>27</a:t>
            </a:fld>
            <a:endParaRPr lang="it-IT" sz="2400">
              <a:latin typeface="+mj-lt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674CD7F1-ED6A-CC1C-4D1A-4ABAE1137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200" y="789754"/>
            <a:ext cx="3729600" cy="2664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94A8F362-B408-F721-9A39-A8212A8DC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002" y="808410"/>
            <a:ext cx="3729600" cy="26640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C46B2E9-ABF4-908E-0206-10C2ED6B5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00" y="790762"/>
            <a:ext cx="3729600" cy="2664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9F1D1ED-5472-22DA-599C-2595AA93A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1200" y="3599253"/>
            <a:ext cx="3729600" cy="26640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63FD3DD-6D05-EDD2-1254-62B529F321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6001" y="3634549"/>
            <a:ext cx="3729600" cy="26640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594F1C6-8A79-6403-BED8-E396553107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399" y="3599253"/>
            <a:ext cx="3729600" cy="2664000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A7A131D4-2B79-2107-413E-2CC267437AED}"/>
              </a:ext>
            </a:extLst>
          </p:cNvPr>
          <p:cNvCxnSpPr/>
          <p:nvPr/>
        </p:nvCxnSpPr>
        <p:spPr>
          <a:xfrm>
            <a:off x="0" y="3514282"/>
            <a:ext cx="12192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olo 1">
            <a:extLst>
              <a:ext uri="{FF2B5EF4-FFF2-40B4-BE49-F238E27FC236}">
                <a16:creationId xmlns:a16="http://schemas.microsoft.com/office/drawing/2014/main" id="{5FB5A1F2-72CE-F00A-EC00-E0B506A2F7D4}"/>
              </a:ext>
            </a:extLst>
          </p:cNvPr>
          <p:cNvSpPr txBox="1">
            <a:spLocks/>
          </p:cNvSpPr>
          <p:nvPr/>
        </p:nvSpPr>
        <p:spPr>
          <a:xfrm>
            <a:off x="0" y="68826"/>
            <a:ext cx="12192000" cy="77408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spc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C&amp;W vs Sweep - Tempi</a:t>
            </a:r>
          </a:p>
        </p:txBody>
      </p:sp>
    </p:spTree>
    <p:extLst>
      <p:ext uri="{BB962C8B-B14F-4D97-AF65-F5344CB8AC3E}">
        <p14:creationId xmlns:p14="http://schemas.microsoft.com/office/powerpoint/2010/main" val="16374603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5FB5A1F2-72CE-F00A-EC00-E0B506A2F7D4}"/>
              </a:ext>
            </a:extLst>
          </p:cNvPr>
          <p:cNvSpPr txBox="1">
            <a:spLocks/>
          </p:cNvSpPr>
          <p:nvPr/>
        </p:nvSpPr>
        <p:spPr>
          <a:xfrm>
            <a:off x="0" y="72419"/>
            <a:ext cx="12192000" cy="77408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spc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Qualità delle Soluzioni</a:t>
            </a:r>
          </a:p>
        </p:txBody>
      </p:sp>
      <p:sp>
        <p:nvSpPr>
          <p:cNvPr id="2" name="Segnaposto numero diapositiva 5">
            <a:extLst>
              <a:ext uri="{FF2B5EF4-FFF2-40B4-BE49-F238E27FC236}">
                <a16:creationId xmlns:a16="http://schemas.microsoft.com/office/drawing/2014/main" id="{EA90D69E-9138-EB95-BBE5-880423CE3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2574" y="6420456"/>
            <a:ext cx="1312025" cy="365125"/>
          </a:xfrm>
        </p:spPr>
        <p:txBody>
          <a:bodyPr/>
          <a:lstStyle/>
          <a:p>
            <a:fld id="{ACA77A1D-E3FF-4A23-BD01-E0E089899D6B}" type="slidenum">
              <a:rPr lang="it-IT" sz="2400" smtClean="0">
                <a:latin typeface="+mj-lt"/>
              </a:rPr>
              <a:t>28</a:t>
            </a:fld>
            <a:endParaRPr lang="it-IT" sz="2400">
              <a:latin typeface="+mj-lt"/>
            </a:endParaRP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6E0656B9-865E-B2DB-1FC4-C56AAF06EA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740" t="6026" r="2022" b="78953"/>
          <a:stretch/>
        </p:blipFill>
        <p:spPr>
          <a:xfrm>
            <a:off x="9153662" y="121921"/>
            <a:ext cx="1208912" cy="74554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FA7E507-5F5C-E2AF-BCB3-CAD17D945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7" y="922446"/>
            <a:ext cx="3996000" cy="26640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7569ACA-E337-D606-9958-C198C79DB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7" y="3662388"/>
            <a:ext cx="3996000" cy="2664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F80747D-2428-9D4C-6B0F-967FF9803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8000" y="3662388"/>
            <a:ext cx="3996000" cy="26640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EC50100-66A9-C3E1-E1A7-FBB36C3ADB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8000" y="922446"/>
            <a:ext cx="3996000" cy="2664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21D6FE4B-9508-2573-968F-CA465ACAC8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2065" y="922446"/>
            <a:ext cx="3996000" cy="26640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063DDC-5C53-9A4B-D779-FE7B9270B8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4302" y="3662388"/>
            <a:ext cx="3996000" cy="2664000"/>
          </a:xfrm>
          <a:prstGeom prst="rect">
            <a:avLst/>
          </a:prstGeom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D0F7D133-5AFB-C8EC-D783-2CD163DCE1AF}"/>
              </a:ext>
            </a:extLst>
          </p:cNvPr>
          <p:cNvSpPr txBox="1"/>
          <p:nvPr/>
        </p:nvSpPr>
        <p:spPr>
          <a:xfrm>
            <a:off x="10070474" y="438907"/>
            <a:ext cx="584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/>
              <a:t>5 MIN</a:t>
            </a:r>
          </a:p>
        </p:txBody>
      </p:sp>
    </p:spTree>
    <p:extLst>
      <p:ext uri="{BB962C8B-B14F-4D97-AF65-F5344CB8AC3E}">
        <p14:creationId xmlns:p14="http://schemas.microsoft.com/office/powerpoint/2010/main" val="8742817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5FB5A1F2-72CE-F00A-EC00-E0B506A2F7D4}"/>
              </a:ext>
            </a:extLst>
          </p:cNvPr>
          <p:cNvSpPr txBox="1">
            <a:spLocks/>
          </p:cNvSpPr>
          <p:nvPr/>
        </p:nvSpPr>
        <p:spPr>
          <a:xfrm>
            <a:off x="0" y="72419"/>
            <a:ext cx="12192000" cy="77408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spc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Qualità delle Soluzioni</a:t>
            </a:r>
          </a:p>
        </p:txBody>
      </p:sp>
      <p:sp>
        <p:nvSpPr>
          <p:cNvPr id="2" name="Segnaposto numero diapositiva 5">
            <a:extLst>
              <a:ext uri="{FF2B5EF4-FFF2-40B4-BE49-F238E27FC236}">
                <a16:creationId xmlns:a16="http://schemas.microsoft.com/office/drawing/2014/main" id="{EA90D69E-9138-EB95-BBE5-880423CE3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2574" y="6420456"/>
            <a:ext cx="1312025" cy="365125"/>
          </a:xfrm>
        </p:spPr>
        <p:txBody>
          <a:bodyPr/>
          <a:lstStyle/>
          <a:p>
            <a:fld id="{ACA77A1D-E3FF-4A23-BD01-E0E089899D6B}" type="slidenum">
              <a:rPr lang="it-IT" sz="2400" smtClean="0">
                <a:latin typeface="+mj-lt"/>
              </a:rPr>
              <a:t>29</a:t>
            </a:fld>
            <a:endParaRPr lang="it-IT" sz="2400">
              <a:latin typeface="+mj-l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9A83C7E-1385-29A1-5D70-A0E890FDFE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87" t="5426" r="72616" b="81773"/>
          <a:stretch/>
        </p:blipFill>
        <p:spPr>
          <a:xfrm>
            <a:off x="9210345" y="104159"/>
            <a:ext cx="1406855" cy="710603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D44C2513-57B5-069C-7C5E-2F5A18334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000" y="3665021"/>
            <a:ext cx="3996000" cy="2664000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6272A48E-1B34-AABC-B268-8C4529553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00" y="911682"/>
            <a:ext cx="3996000" cy="2664000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0F5BFB4E-67FC-2B30-A2FC-AAC976828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8000" y="911682"/>
            <a:ext cx="3996000" cy="2664000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DC6D121F-1AB5-8BFA-5B06-610F9E64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4000" y="911682"/>
            <a:ext cx="3996000" cy="2664000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9DFB8295-0EEB-6E9B-3456-1EF07209F7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20" y="3665021"/>
            <a:ext cx="3996000" cy="2664000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9D157BDA-4918-7B32-3EE8-17825257BD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8000" y="3665021"/>
            <a:ext cx="3996000" cy="26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19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0D54ED-0B6B-AC04-F051-5D35FD09511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8826"/>
            <a:ext cx="12192000" cy="774085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it-IT" b="1" spc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Le varianti del VRP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6A9B13E-C662-B674-93C7-B554138EE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2574" y="6420456"/>
            <a:ext cx="1312025" cy="365125"/>
          </a:xfrm>
        </p:spPr>
        <p:txBody>
          <a:bodyPr/>
          <a:lstStyle/>
          <a:p>
            <a:fld id="{ACA77A1D-E3FF-4A23-BD01-E0E089899D6B}" type="slidenum">
              <a:rPr lang="it-IT" sz="2400" smtClean="0">
                <a:latin typeface="+mj-lt"/>
              </a:rPr>
              <a:t>3</a:t>
            </a:fld>
            <a:endParaRPr lang="it-IT" sz="2400">
              <a:latin typeface="+mj-l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6015F49-9D31-CEB3-67C5-BBB2BE64F699}"/>
              </a:ext>
            </a:extLst>
          </p:cNvPr>
          <p:cNvSpPr txBox="1"/>
          <p:nvPr/>
        </p:nvSpPr>
        <p:spPr>
          <a:xfrm>
            <a:off x="357382" y="1651141"/>
            <a:ext cx="4500225" cy="355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900" b="1">
                <a:solidFill>
                  <a:schemeClr val="accent4">
                    <a:lumMod val="50000"/>
                  </a:schemeClr>
                </a:solidFill>
              </a:rPr>
              <a:t>Capacitated VRP (CVRP)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900"/>
              <a:t>Asimmetric CVRP (ACVRP)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900"/>
              <a:t>Multi-Depot VRP (MDVRP)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900"/>
              <a:t>Green VRP (GVRP)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900"/>
              <a:t>VRP with Time Windows (VRPTW)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900"/>
              <a:t>VRP with Service Times (VRPST)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900"/>
              <a:t>VRP with Driving Time Limits (VRPDTL)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900"/>
              <a:t>VRP with Backhauls (VRPB)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FDE04196-76DE-E06B-9578-31FF076DA26C}"/>
              </a:ext>
            </a:extLst>
          </p:cNvPr>
          <p:cNvGrpSpPr/>
          <p:nvPr/>
        </p:nvGrpSpPr>
        <p:grpSpPr>
          <a:xfrm>
            <a:off x="8017367" y="3954692"/>
            <a:ext cx="3782037" cy="2184804"/>
            <a:chOff x="4867590" y="3656458"/>
            <a:chExt cx="3973642" cy="2211587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D79E1E4E-FD22-1AC4-C512-D910B0142F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30489"/>
            <a:stretch/>
          </p:blipFill>
          <p:spPr>
            <a:xfrm>
              <a:off x="4867590" y="3656458"/>
              <a:ext cx="2512142" cy="2211587"/>
            </a:xfrm>
            <a:prstGeom prst="rect">
              <a:avLst/>
            </a:prstGeom>
          </p:spPr>
        </p:pic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E4746BD6-C82F-7B0F-23C4-6EC8152AFF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790" t="69628" r="10513"/>
            <a:stretch/>
          </p:blipFill>
          <p:spPr>
            <a:xfrm>
              <a:off x="7266432" y="4903341"/>
              <a:ext cx="1574800" cy="964704"/>
            </a:xfrm>
            <a:prstGeom prst="rect">
              <a:avLst/>
            </a:prstGeom>
          </p:spPr>
        </p:pic>
      </p:grpSp>
      <p:sp>
        <p:nvSpPr>
          <p:cNvPr id="14" name="Rettangolo 13">
            <a:extLst>
              <a:ext uri="{FF2B5EF4-FFF2-40B4-BE49-F238E27FC236}">
                <a16:creationId xmlns:a16="http://schemas.microsoft.com/office/drawing/2014/main" id="{0023D6DF-48C9-B061-FA9F-D6283209FE4B}"/>
              </a:ext>
            </a:extLst>
          </p:cNvPr>
          <p:cNvSpPr/>
          <p:nvPr/>
        </p:nvSpPr>
        <p:spPr>
          <a:xfrm>
            <a:off x="605680" y="1732054"/>
            <a:ext cx="3159760" cy="428506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3"/>
              </a:solidFill>
            </a:endParaRP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E8EAE8FD-7684-008F-BE49-B3B42E839ED9}"/>
              </a:ext>
            </a:extLst>
          </p:cNvPr>
          <p:cNvCxnSpPr>
            <a:cxnSpLocks/>
            <a:stCxn id="14" idx="3"/>
            <a:endCxn id="19" idx="1"/>
          </p:cNvCxnSpPr>
          <p:nvPr/>
        </p:nvCxnSpPr>
        <p:spPr>
          <a:xfrm>
            <a:off x="3765440" y="1946307"/>
            <a:ext cx="588147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9A01007-C0B9-10AB-BD17-3FB56092C455}"/>
              </a:ext>
            </a:extLst>
          </p:cNvPr>
          <p:cNvSpPr txBox="1"/>
          <p:nvPr/>
        </p:nvSpPr>
        <p:spPr>
          <a:xfrm>
            <a:off x="4353587" y="1761641"/>
            <a:ext cx="2757932" cy="369332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solidFill>
                  <a:schemeClr val="accent4">
                    <a:lumMod val="50000"/>
                  </a:schemeClr>
                </a:solidFill>
              </a:rPr>
              <a:t>Oggetto del nostro studio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04C6A8E-7883-C52F-F9E3-1303E7FDCB82}"/>
              </a:ext>
            </a:extLst>
          </p:cNvPr>
          <p:cNvSpPr txBox="1"/>
          <p:nvPr/>
        </p:nvSpPr>
        <p:spPr>
          <a:xfrm>
            <a:off x="4023547" y="2130973"/>
            <a:ext cx="3418011" cy="92333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Unico deposito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I veicoli hanno capacità limitata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I veicoli tornano deposito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7B7D3E92-FA4F-F9F9-8BB2-1B9FA49DE5A5}"/>
              </a:ext>
            </a:extLst>
          </p:cNvPr>
          <p:cNvGrpSpPr/>
          <p:nvPr/>
        </p:nvGrpSpPr>
        <p:grpSpPr>
          <a:xfrm>
            <a:off x="8017367" y="1169940"/>
            <a:ext cx="3545962" cy="2503793"/>
            <a:chOff x="8217027" y="925206"/>
            <a:chExt cx="3545962" cy="2503793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8197022C-6BDE-150E-B81F-B4C9291810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7833" t="1358" r="1015" b="59822"/>
            <a:stretch/>
          </p:blipFill>
          <p:spPr>
            <a:xfrm>
              <a:off x="8217027" y="925206"/>
              <a:ext cx="3545962" cy="2503793"/>
            </a:xfrm>
            <a:prstGeom prst="rect">
              <a:avLst/>
            </a:prstGeom>
          </p:spPr>
        </p:pic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B3E5795C-552A-801A-1B02-6515DD6C7671}"/>
                </a:ext>
              </a:extLst>
            </p:cNvPr>
            <p:cNvSpPr/>
            <p:nvPr/>
          </p:nvSpPr>
          <p:spPr>
            <a:xfrm>
              <a:off x="9124335" y="925206"/>
              <a:ext cx="275304" cy="2644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41422191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5">
            <a:extLst>
              <a:ext uri="{FF2B5EF4-FFF2-40B4-BE49-F238E27FC236}">
                <a16:creationId xmlns:a16="http://schemas.microsoft.com/office/drawing/2014/main" id="{EA90D69E-9138-EB95-BBE5-880423CE3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2574" y="6420456"/>
            <a:ext cx="1312025" cy="365125"/>
          </a:xfrm>
        </p:spPr>
        <p:txBody>
          <a:bodyPr/>
          <a:lstStyle/>
          <a:p>
            <a:fld id="{ACA77A1D-E3FF-4A23-BD01-E0E089899D6B}" type="slidenum">
              <a:rPr lang="it-IT" sz="2400" smtClean="0">
                <a:latin typeface="+mj-lt"/>
              </a:rPr>
              <a:t>30</a:t>
            </a:fld>
            <a:endParaRPr lang="it-IT" sz="2400">
              <a:latin typeface="+mj-l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83B289F-1A40-62BB-05ED-26367E3AB3E0}"/>
              </a:ext>
            </a:extLst>
          </p:cNvPr>
          <p:cNvSpPr txBox="1"/>
          <p:nvPr/>
        </p:nvSpPr>
        <p:spPr>
          <a:xfrm>
            <a:off x="4967544" y="1630894"/>
            <a:ext cx="2359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Quanto varia l’APX di ciascun algoritmo al variare della size.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9A47CAF-099C-A3F2-64E3-9BFA0A520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116" y="799515"/>
            <a:ext cx="4454802" cy="2672881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4EEEDD7-5A13-5B9C-12CD-E80AC8274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221" y="3515792"/>
            <a:ext cx="4454802" cy="267288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4167D7F-5865-BADE-3C04-2C8BDFB5A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23" y="756119"/>
            <a:ext cx="4454802" cy="267288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FE8887E7-35EF-A7DB-6ECD-91C3948F2A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526" y="3539975"/>
            <a:ext cx="4454802" cy="267288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0E24C84-5F96-02C6-181B-B402267FA9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5766" y="3539975"/>
            <a:ext cx="4456562" cy="2676376"/>
          </a:xfrm>
          <a:prstGeom prst="rect">
            <a:avLst/>
          </a:prstGeo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9447C6C8-8EB4-5F07-DED9-1745C9585E50}"/>
              </a:ext>
            </a:extLst>
          </p:cNvPr>
          <p:cNvSpPr txBox="1">
            <a:spLocks/>
          </p:cNvSpPr>
          <p:nvPr/>
        </p:nvSpPr>
        <p:spPr>
          <a:xfrm>
            <a:off x="0" y="72419"/>
            <a:ext cx="12192000" cy="77408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spc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Qualità delle Soluzioni</a:t>
            </a:r>
          </a:p>
        </p:txBody>
      </p:sp>
    </p:spTree>
    <p:extLst>
      <p:ext uri="{BB962C8B-B14F-4D97-AF65-F5344CB8AC3E}">
        <p14:creationId xmlns:p14="http://schemas.microsoft.com/office/powerpoint/2010/main" val="181798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5FB5A1F2-72CE-F00A-EC00-E0B506A2F7D4}"/>
              </a:ext>
            </a:extLst>
          </p:cNvPr>
          <p:cNvSpPr txBox="1">
            <a:spLocks/>
          </p:cNvSpPr>
          <p:nvPr/>
        </p:nvSpPr>
        <p:spPr>
          <a:xfrm>
            <a:off x="0" y="68826"/>
            <a:ext cx="12192000" cy="77408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spc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Algoritmo vincente</a:t>
            </a:r>
          </a:p>
        </p:txBody>
      </p:sp>
      <p:sp>
        <p:nvSpPr>
          <p:cNvPr id="2" name="Segnaposto numero diapositiva 5">
            <a:extLst>
              <a:ext uri="{FF2B5EF4-FFF2-40B4-BE49-F238E27FC236}">
                <a16:creationId xmlns:a16="http://schemas.microsoft.com/office/drawing/2014/main" id="{EA90D69E-9138-EB95-BBE5-880423CE3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2574" y="6420456"/>
            <a:ext cx="1312025" cy="365125"/>
          </a:xfrm>
        </p:spPr>
        <p:txBody>
          <a:bodyPr/>
          <a:lstStyle/>
          <a:p>
            <a:fld id="{ACA77A1D-E3FF-4A23-BD01-E0E089899D6B}" type="slidenum">
              <a:rPr lang="it-IT" sz="2400" smtClean="0">
                <a:latin typeface="+mj-lt"/>
              </a:rPr>
              <a:t>31</a:t>
            </a:fld>
            <a:endParaRPr lang="it-IT" sz="2400">
              <a:latin typeface="+mj-l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6395DA1-08E0-5413-FAF4-708687018811}"/>
              </a:ext>
            </a:extLst>
          </p:cNvPr>
          <p:cNvSpPr txBox="1"/>
          <p:nvPr/>
        </p:nvSpPr>
        <p:spPr>
          <a:xfrm>
            <a:off x="5819648" y="1178035"/>
            <a:ext cx="573836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900"/>
              <a:t>Questo grafico rappresenta la percentuale del numero di istanze per cui ogni algoritmo ha ottenuto il </a:t>
            </a:r>
            <a:r>
              <a:rPr lang="it-IT" sz="1900" b="1">
                <a:solidFill>
                  <a:schemeClr val="accent2"/>
                </a:solidFill>
              </a:rPr>
              <a:t>minor costo</a:t>
            </a:r>
            <a:r>
              <a:rPr lang="it-IT" sz="1900"/>
              <a:t>, considerando solo le soluzioni ammissibili.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2755819-F971-9BE6-19A5-055C6B81EB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62" t="5323" r="19234" b="7450"/>
          <a:stretch/>
        </p:blipFill>
        <p:spPr>
          <a:xfrm>
            <a:off x="558079" y="1545336"/>
            <a:ext cx="4443557" cy="4012165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51E9D85-971D-5FF0-FA1A-000DE3810AD9}"/>
              </a:ext>
            </a:extLst>
          </p:cNvPr>
          <p:cNvSpPr txBox="1"/>
          <p:nvPr/>
        </p:nvSpPr>
        <p:spPr>
          <a:xfrm>
            <a:off x="6550152" y="2437393"/>
            <a:ext cx="4114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900"/>
              <a:t>Sweep è stato valutato sulle istanze in cui sono fornite le </a:t>
            </a:r>
            <a:r>
              <a:rPr lang="it-IT" sz="1900" b="1">
                <a:solidFill>
                  <a:schemeClr val="accent2"/>
                </a:solidFill>
              </a:rPr>
              <a:t>coordinate</a:t>
            </a:r>
            <a:r>
              <a:rPr lang="it-IT" sz="1900"/>
              <a:t>. </a:t>
            </a:r>
          </a:p>
          <a:p>
            <a:pPr algn="ctr"/>
            <a:r>
              <a:rPr lang="it-IT" sz="1900"/>
              <a:t>Solo 16 istanze non valutate su 275.</a:t>
            </a:r>
          </a:p>
        </p:txBody>
      </p:sp>
      <p:graphicFrame>
        <p:nvGraphicFramePr>
          <p:cNvPr id="18" name="Tabella 17">
            <a:extLst>
              <a:ext uri="{FF2B5EF4-FFF2-40B4-BE49-F238E27FC236}">
                <a16:creationId xmlns:a16="http://schemas.microsoft.com/office/drawing/2014/main" id="{1DB61C64-8187-1B0A-CC12-0064A82BA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788439"/>
              </p:ext>
            </p:extLst>
          </p:nvPr>
        </p:nvGraphicFramePr>
        <p:xfrm>
          <a:off x="6550152" y="3817046"/>
          <a:ext cx="41148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71342904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320239179"/>
                    </a:ext>
                  </a:extLst>
                </a:gridCol>
              </a:tblGrid>
              <a:tr h="342981">
                <a:tc gridSpan="2">
                  <a:txBody>
                    <a:bodyPr/>
                    <a:lstStyle/>
                    <a:p>
                      <a:pPr algn="ctr"/>
                      <a:r>
                        <a:rPr lang="it-IT"/>
                        <a:t>Numero di soluzioni ottime trovate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32966"/>
                  </a:ext>
                </a:extLst>
              </a:tr>
              <a:tr h="342981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Clarke e Wright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001486"/>
                  </a:ext>
                </a:extLst>
              </a:tr>
              <a:tr h="342981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Sweep 3-Opt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1 (Large)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659177"/>
                  </a:ext>
                </a:extLst>
              </a:tr>
              <a:tr h="342981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Random 5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2 (Small)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9090300"/>
                  </a:ext>
                </a:extLst>
              </a:tr>
              <a:tr h="342981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MIP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16 (Small)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415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9662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D35DE14F-9C85-FC4B-80D6-BD75708DD53B}"/>
              </a:ext>
            </a:extLst>
          </p:cNvPr>
          <p:cNvSpPr txBox="1">
            <a:spLocks/>
          </p:cNvSpPr>
          <p:nvPr/>
        </p:nvSpPr>
        <p:spPr>
          <a:xfrm>
            <a:off x="0" y="68826"/>
            <a:ext cx="12192000" cy="77408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spc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Conclusioni</a:t>
            </a:r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D81D7FC8-B9AE-DCCE-D569-8203DF0B3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2574" y="6420456"/>
            <a:ext cx="1312025" cy="365125"/>
          </a:xfrm>
        </p:spPr>
        <p:txBody>
          <a:bodyPr/>
          <a:lstStyle/>
          <a:p>
            <a:fld id="{ACA77A1D-E3FF-4A23-BD01-E0E089899D6B}" type="slidenum">
              <a:rPr lang="it-IT" sz="2400" smtClean="0">
                <a:latin typeface="+mj-lt"/>
              </a:rPr>
              <a:t>32</a:t>
            </a:fld>
            <a:endParaRPr lang="it-IT" sz="2400">
              <a:latin typeface="+mj-lt"/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7B3FA6A8-4312-42ED-FFB9-06020CA1B9D2}"/>
              </a:ext>
            </a:extLst>
          </p:cNvPr>
          <p:cNvSpPr/>
          <p:nvPr/>
        </p:nvSpPr>
        <p:spPr>
          <a:xfrm>
            <a:off x="1596000" y="1043328"/>
            <a:ext cx="9000000" cy="1572651"/>
          </a:xfrm>
          <a:prstGeom prst="roundRect">
            <a:avLst>
              <a:gd name="adj" fmla="val 1303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Per istanze con dimensioni molto ridotte, sotto i 40 nodi</a:t>
            </a:r>
          </a:p>
          <a:p>
            <a:pPr algn="ctr"/>
            <a:endParaRPr lang="it-IT" b="1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>
                <a:solidFill>
                  <a:schemeClr val="tx1"/>
                </a:solidFill>
              </a:rPr>
              <a:t>MIP può trovare la soluzione ottima in tempi accettabili, in caso contrario fornisce una soluzione ammissibile accompagnata da un Lower </a:t>
            </a:r>
            <a:r>
              <a:rPr lang="it-IT" err="1">
                <a:solidFill>
                  <a:schemeClr val="tx1"/>
                </a:solidFill>
              </a:rPr>
              <a:t>Bound</a:t>
            </a:r>
            <a:r>
              <a:rPr lang="it-IT">
                <a:solidFill>
                  <a:schemeClr val="tx1"/>
                </a:solidFill>
              </a:rPr>
              <a:t>.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>
                <a:solidFill>
                  <a:schemeClr val="tx1"/>
                </a:solidFill>
              </a:rPr>
              <a:t>Anche l’euristica Clarke e Wright può fornire buone soluzioni ammissibili.</a:t>
            </a:r>
          </a:p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B9059764-0BE1-8B82-BA8A-97570BC0F666}"/>
              </a:ext>
            </a:extLst>
          </p:cNvPr>
          <p:cNvSpPr/>
          <p:nvPr/>
        </p:nvSpPr>
        <p:spPr>
          <a:xfrm>
            <a:off x="1596000" y="2895054"/>
            <a:ext cx="9000000" cy="1346968"/>
          </a:xfrm>
          <a:prstGeom prst="roundRect">
            <a:avLst>
              <a:gd name="adj" fmla="val 18325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Per istanze da </a:t>
            </a:r>
            <a:r>
              <a:rPr lang="it-IT" b="1" err="1">
                <a:solidFill>
                  <a:schemeClr val="tx1"/>
                </a:solidFill>
              </a:rPr>
              <a:t>mid</a:t>
            </a:r>
            <a:r>
              <a:rPr lang="it-IT" b="1">
                <a:solidFill>
                  <a:schemeClr val="tx1"/>
                </a:solidFill>
              </a:rPr>
              <a:t>-small a large</a:t>
            </a:r>
          </a:p>
          <a:p>
            <a:pPr algn="ctr"/>
            <a:endParaRPr lang="it-IT" b="1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>
                <a:solidFill>
                  <a:schemeClr val="tx1"/>
                </a:solidFill>
              </a:rPr>
              <a:t>L’algoritmo di Clarke e Wright si è distinto per le performance migliori nella maggioranza dei casi, con bassi tempi di esecuzione.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B3FA6A8-4312-42ED-FFB9-06020CA1B9D2}"/>
              </a:ext>
            </a:extLst>
          </p:cNvPr>
          <p:cNvSpPr/>
          <p:nvPr/>
        </p:nvSpPr>
        <p:spPr>
          <a:xfrm>
            <a:off x="1596000" y="4521097"/>
            <a:ext cx="9000000" cy="140397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Per istanze molto grandi, sopra i 2000 nodi </a:t>
            </a:r>
          </a:p>
          <a:p>
            <a:pPr algn="ctr"/>
            <a:endParaRPr lang="it-IT" b="1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>
                <a:solidFill>
                  <a:schemeClr val="tx1"/>
                </a:solidFill>
              </a:rPr>
              <a:t>L’algoritmo Sweep con 2-Opt si è dimostrato l’unico da prendere in considerazione, per la qualità delle soluzioni e tempi di esecuzione.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it-IT" b="1">
              <a:solidFill>
                <a:schemeClr val="tx1"/>
              </a:solidFill>
            </a:endParaRPr>
          </a:p>
          <a:p>
            <a:pPr algn="ctr"/>
            <a:endParaRPr lang="it-IT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33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 descr="Immagine che contiene linea, Policromia&#10;&#10;Descrizione generata automaticamente">
            <a:extLst>
              <a:ext uri="{FF2B5EF4-FFF2-40B4-BE49-F238E27FC236}">
                <a16:creationId xmlns:a16="http://schemas.microsoft.com/office/drawing/2014/main" id="{6FB651B2-EB5D-7EA9-B56F-F666F828F8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5" r="4942" b="5633"/>
          <a:stretch/>
        </p:blipFill>
        <p:spPr>
          <a:xfrm>
            <a:off x="7865253" y="830154"/>
            <a:ext cx="4081041" cy="267650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15CAD4C-F0B2-AA2C-293B-429DCD31B6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0" t="3579" r="3795" b="3428"/>
          <a:stretch/>
        </p:blipFill>
        <p:spPr>
          <a:xfrm>
            <a:off x="8178049" y="3523945"/>
            <a:ext cx="3918017" cy="279573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E80D54ED-0B6B-AC04-F051-5D35FD09511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8826"/>
            <a:ext cx="12192000" cy="774085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it-IT" b="1" spc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VRP - Un Problema NP Hard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6A9B13E-C662-B674-93C7-B554138EE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2574" y="6420456"/>
            <a:ext cx="1312025" cy="365125"/>
          </a:xfrm>
        </p:spPr>
        <p:txBody>
          <a:bodyPr/>
          <a:lstStyle/>
          <a:p>
            <a:fld id="{ACA77A1D-E3FF-4A23-BD01-E0E089899D6B}" type="slidenum">
              <a:rPr lang="it-IT" sz="2400" smtClean="0">
                <a:latin typeface="+mj-lt"/>
              </a:rPr>
              <a:t>4</a:t>
            </a:fld>
            <a:endParaRPr lang="it-IT" sz="2400">
              <a:latin typeface="+mj-l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6015F49-9D31-CEB3-67C5-BBB2BE64F699}"/>
              </a:ext>
            </a:extLst>
          </p:cNvPr>
          <p:cNvSpPr txBox="1"/>
          <p:nvPr/>
        </p:nvSpPr>
        <p:spPr>
          <a:xfrm>
            <a:off x="78658" y="1024992"/>
            <a:ext cx="771203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900"/>
              <a:t>I problemi NP-Hard sono </a:t>
            </a:r>
            <a:r>
              <a:rPr lang="it-IT" sz="1900" b="1">
                <a:solidFill>
                  <a:schemeClr val="accent4">
                    <a:lumMod val="50000"/>
                  </a:schemeClr>
                </a:solidFill>
              </a:rPr>
              <a:t>almeno tanto difficili</a:t>
            </a:r>
            <a:r>
              <a:rPr lang="it-IT" sz="1900"/>
              <a:t> quanto i problemi più difficili in NP (</a:t>
            </a:r>
            <a:r>
              <a:rPr lang="it-IT" sz="2000" err="1"/>
              <a:t>Nondeterministic</a:t>
            </a:r>
            <a:r>
              <a:rPr lang="it-IT" sz="2000"/>
              <a:t> </a:t>
            </a:r>
            <a:r>
              <a:rPr lang="it-IT" sz="2000" err="1"/>
              <a:t>Polynomial</a:t>
            </a:r>
            <a:r>
              <a:rPr lang="it-IT" sz="2000"/>
              <a:t> time)</a:t>
            </a:r>
            <a:r>
              <a:rPr lang="it-IT" sz="1900"/>
              <a:t>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BC8F64A-2F35-D2AC-8450-2E17528A4B1C}"/>
              </a:ext>
            </a:extLst>
          </p:cNvPr>
          <p:cNvSpPr txBox="1"/>
          <p:nvPr/>
        </p:nvSpPr>
        <p:spPr>
          <a:xfrm>
            <a:off x="165526" y="4443984"/>
            <a:ext cx="7149674" cy="126188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900" b="1">
                <a:solidFill>
                  <a:schemeClr val="accent4">
                    <a:lumMod val="50000"/>
                  </a:schemeClr>
                </a:solidFill>
              </a:rPr>
              <a:t>Non esiste un algoritmo noto</a:t>
            </a:r>
            <a:r>
              <a:rPr lang="it-IT" sz="1900"/>
              <a:t> che risolva VRP in tempo polinomiale poiché: </a:t>
            </a:r>
          </a:p>
          <a:p>
            <a:pPr algn="ctr"/>
            <a:r>
              <a:rPr lang="it-IT" sz="1900"/>
              <a:t>Il numero di percorsi possibili aumenta esponenzialmente con l'aumento del numero di clienti e veicoli.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A1FF41F-098D-4063-C436-7B19F27086D4}"/>
              </a:ext>
            </a:extLst>
          </p:cNvPr>
          <p:cNvSpPr txBox="1"/>
          <p:nvPr/>
        </p:nvSpPr>
        <p:spPr>
          <a:xfrm>
            <a:off x="10211623" y="203139"/>
            <a:ext cx="1801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/>
              <a:t>16 Nodi</a:t>
            </a:r>
          </a:p>
          <a:p>
            <a:r>
              <a:rPr lang="it-IT" sz="1600"/>
              <a:t>Costo: 452</a:t>
            </a:r>
          </a:p>
          <a:p>
            <a:r>
              <a:rPr lang="it-IT" sz="1600"/>
              <a:t>Tempo: 22 </a:t>
            </a:r>
            <a:r>
              <a:rPr lang="it-IT" sz="1600" i="1"/>
              <a:t>sec</a:t>
            </a:r>
            <a:endParaRPr lang="it-IT" sz="1400" i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8765E0F4-7EA5-78E9-BD2D-7E2C163CF45C}"/>
                  </a:ext>
                </a:extLst>
              </p:cNvPr>
              <p:cNvSpPr txBox="1"/>
              <p:nvPr/>
            </p:nvSpPr>
            <p:spPr>
              <a:xfrm>
                <a:off x="7790688" y="5488682"/>
                <a:ext cx="180132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/>
                  <a:t>16 Nodi</a:t>
                </a:r>
              </a:p>
              <a:p>
                <a:r>
                  <a:rPr lang="it-IT" sz="1600"/>
                  <a:t>Costo: 479</a:t>
                </a:r>
              </a:p>
              <a:p>
                <a:r>
                  <a:rPr lang="it-IT" sz="1600"/>
                  <a:t>Tempo: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it-IT" sz="1600" b="0" i="1" err="1"/>
                  <a:t>ec</a:t>
                </a:r>
                <a:endParaRPr lang="it-IT" sz="1600" b="0" i="1"/>
              </a:p>
            </p:txBody>
          </p:sp>
        </mc:Choice>
        <mc:Fallback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8765E0F4-7EA5-78E9-BD2D-7E2C163CF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688" y="5488682"/>
                <a:ext cx="1801322" cy="830997"/>
              </a:xfrm>
              <a:prstGeom prst="rect">
                <a:avLst/>
              </a:prstGeom>
              <a:blipFill>
                <a:blip r:embed="rId4"/>
                <a:stretch>
                  <a:fillRect l="-1695" t="-2190" b="-80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03DCF88F-8DD3-B2F5-D07F-E18DE1E60CC8}"/>
              </a:ext>
            </a:extLst>
          </p:cNvPr>
          <p:cNvSpPr txBox="1"/>
          <p:nvPr/>
        </p:nvSpPr>
        <p:spPr>
          <a:xfrm>
            <a:off x="78658" y="2190200"/>
            <a:ext cx="754743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900" b="1">
                <a:solidFill>
                  <a:schemeClr val="accent4">
                    <a:lumMod val="50000"/>
                  </a:schemeClr>
                </a:solidFill>
              </a:rPr>
              <a:t>Soluzioni Esatte:</a:t>
            </a:r>
            <a:r>
              <a:rPr lang="it-IT" sz="190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it-IT" sz="1900"/>
              <a:t>Impraticabili per istanze di grandi dimensioni a causa del </a:t>
            </a:r>
            <a:r>
              <a:rPr lang="it-IT" sz="1900" b="1">
                <a:solidFill>
                  <a:schemeClr val="accent4">
                    <a:lumMod val="50000"/>
                  </a:schemeClr>
                </a:solidFill>
              </a:rPr>
              <a:t>tempo di calcolo esponenziale</a:t>
            </a:r>
            <a:r>
              <a:rPr lang="it-IT" sz="1900" b="1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9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900" b="1">
                <a:solidFill>
                  <a:schemeClr val="accent2"/>
                </a:solidFill>
              </a:rPr>
              <a:t>Soluzioni Approssimate</a:t>
            </a:r>
            <a:r>
              <a:rPr lang="it-IT" sz="1900" b="1"/>
              <a:t>:</a:t>
            </a:r>
            <a:r>
              <a:rPr lang="it-IT" sz="1900"/>
              <a:t> Si utilizzano algoritmi euristici e  per trovare soluzioni </a:t>
            </a:r>
            <a:r>
              <a:rPr lang="it-IT" sz="1900" b="1">
                <a:solidFill>
                  <a:schemeClr val="accent2"/>
                </a:solidFill>
              </a:rPr>
              <a:t>quasi ottimali in tempi ragionevoli.</a:t>
            </a:r>
          </a:p>
          <a:p>
            <a:endParaRPr lang="it-IT" sz="1900"/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29F7587D-6248-A4B0-6808-75B1AA2C0F7C}"/>
              </a:ext>
            </a:extLst>
          </p:cNvPr>
          <p:cNvCxnSpPr>
            <a:cxnSpLocks/>
          </p:cNvCxnSpPr>
          <p:nvPr/>
        </p:nvCxnSpPr>
        <p:spPr>
          <a:xfrm flipV="1">
            <a:off x="7465708" y="1982280"/>
            <a:ext cx="818756" cy="395035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C5DD1B7B-AF39-48AF-6C58-55A508498826}"/>
              </a:ext>
            </a:extLst>
          </p:cNvPr>
          <p:cNvCxnSpPr>
            <a:cxnSpLocks/>
          </p:cNvCxnSpPr>
          <p:nvPr/>
        </p:nvCxnSpPr>
        <p:spPr>
          <a:xfrm>
            <a:off x="7315200" y="3493898"/>
            <a:ext cx="969264" cy="9500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80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0D54ED-0B6B-AC04-F051-5D35FD09511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8826"/>
            <a:ext cx="12192000" cy="774085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it-IT" b="1" spc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Euristiche e Random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6A9B13E-C662-B674-93C7-B554138EE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2574" y="6420456"/>
            <a:ext cx="1312025" cy="365125"/>
          </a:xfrm>
        </p:spPr>
        <p:txBody>
          <a:bodyPr/>
          <a:lstStyle/>
          <a:p>
            <a:fld id="{ACA77A1D-E3FF-4A23-BD01-E0E089899D6B}" type="slidenum">
              <a:rPr lang="it-IT" sz="2400" smtClean="0">
                <a:latin typeface="+mj-lt"/>
              </a:rPr>
              <a:t>5</a:t>
            </a:fld>
            <a:endParaRPr lang="it-IT" sz="2400">
              <a:latin typeface="+mj-l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6015F49-9D31-CEB3-67C5-BBB2BE64F699}"/>
              </a:ext>
            </a:extLst>
          </p:cNvPr>
          <p:cNvSpPr txBox="1"/>
          <p:nvPr/>
        </p:nvSpPr>
        <p:spPr>
          <a:xfrm>
            <a:off x="1179087" y="1238966"/>
            <a:ext cx="98338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it-IT" sz="1900" b="1">
                <a:solidFill>
                  <a:schemeClr val="accent3"/>
                </a:solidFill>
              </a:rPr>
              <a:t>Le euristiche </a:t>
            </a:r>
            <a:r>
              <a:rPr lang="it-IT" sz="1900"/>
              <a:t>sono metodi di risoluzione dei problemi che utilizzano </a:t>
            </a:r>
            <a:r>
              <a:rPr lang="it-IT" sz="1900" b="1">
                <a:solidFill>
                  <a:schemeClr val="accent4">
                    <a:lumMod val="50000"/>
                  </a:schemeClr>
                </a:solidFill>
              </a:rPr>
              <a:t>un approccio</a:t>
            </a:r>
            <a:r>
              <a:rPr lang="it-IT" sz="1900"/>
              <a:t> </a:t>
            </a:r>
            <a:r>
              <a:rPr lang="it-IT" sz="1900" b="1">
                <a:solidFill>
                  <a:schemeClr val="accent4">
                    <a:lumMod val="50000"/>
                  </a:schemeClr>
                </a:solidFill>
              </a:rPr>
              <a:t>pratico</a:t>
            </a:r>
            <a:r>
              <a:rPr lang="it-IT" sz="1900"/>
              <a:t> per trovare soluzioni </a:t>
            </a:r>
            <a:r>
              <a:rPr lang="it-IT" sz="1900" b="1">
                <a:solidFill>
                  <a:schemeClr val="accent4">
                    <a:lumMod val="50000"/>
                  </a:schemeClr>
                </a:solidFill>
              </a:rPr>
              <a:t>sufficientemente buone</a:t>
            </a:r>
            <a:r>
              <a:rPr lang="it-IT" sz="1900"/>
              <a:t> in un tempo ragionevole, senza garantire l'</a:t>
            </a:r>
            <a:r>
              <a:rPr lang="it-IT" sz="1900" err="1"/>
              <a:t>ottimalità</a:t>
            </a:r>
            <a:r>
              <a:rPr lang="it-IT" sz="1900"/>
              <a:t>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CE3B01F-D249-FBAF-0104-728B626C8090}"/>
              </a:ext>
            </a:extLst>
          </p:cNvPr>
          <p:cNvSpPr txBox="1"/>
          <p:nvPr/>
        </p:nvSpPr>
        <p:spPr>
          <a:xfrm>
            <a:off x="1179087" y="4941926"/>
            <a:ext cx="98338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it-IT" sz="1900" b="1">
                <a:solidFill>
                  <a:schemeClr val="accent3"/>
                </a:solidFill>
              </a:rPr>
              <a:t>Algoritmi random</a:t>
            </a:r>
            <a:r>
              <a:rPr lang="it-IT" sz="1900"/>
              <a:t> per il VRP generano soluzioni casuali con </a:t>
            </a:r>
            <a:r>
              <a:rPr lang="it-IT" sz="1900" b="1">
                <a:solidFill>
                  <a:schemeClr val="accent2">
                    <a:lumMod val="50000"/>
                  </a:schemeClr>
                </a:solidFill>
              </a:rPr>
              <a:t>basso costo</a:t>
            </a:r>
            <a:r>
              <a:rPr lang="it-IT" sz="1900"/>
              <a:t> computazionale che </a:t>
            </a:r>
            <a:r>
              <a:rPr lang="it-IT" sz="1900" b="1">
                <a:solidFill>
                  <a:schemeClr val="accent2">
                    <a:lumMod val="50000"/>
                  </a:schemeClr>
                </a:solidFill>
              </a:rPr>
              <a:t>reiterato numerose volte</a:t>
            </a:r>
            <a:r>
              <a:rPr lang="it-IT" sz="1900"/>
              <a:t>, aumenta la </a:t>
            </a:r>
            <a:r>
              <a:rPr lang="it-IT" sz="1900" b="1">
                <a:solidFill>
                  <a:schemeClr val="accent2">
                    <a:lumMod val="50000"/>
                  </a:schemeClr>
                </a:solidFill>
              </a:rPr>
              <a:t>possibilità</a:t>
            </a:r>
            <a:r>
              <a:rPr lang="it-IT" sz="1900"/>
              <a:t> di trovare buone approssimazioni.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F7082A8-94A1-0C7D-73E8-F7EAFD144597}"/>
              </a:ext>
            </a:extLst>
          </p:cNvPr>
          <p:cNvSpPr txBox="1"/>
          <p:nvPr/>
        </p:nvSpPr>
        <p:spPr>
          <a:xfrm>
            <a:off x="4666020" y="2105555"/>
            <a:ext cx="2859958" cy="1678280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900" u="sng"/>
              <a:t>Euristiche per CVRP: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err="1"/>
              <a:t>Nearest</a:t>
            </a:r>
            <a:r>
              <a:rPr lang="it-IT" sz="1900"/>
              <a:t> </a:t>
            </a:r>
            <a:r>
              <a:rPr lang="it-IT" sz="1900" err="1"/>
              <a:t>Neighbor</a:t>
            </a:r>
            <a:endParaRPr lang="it-IT" sz="19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900" b="1">
                <a:solidFill>
                  <a:schemeClr val="accent4">
                    <a:lumMod val="50000"/>
                  </a:schemeClr>
                </a:solidFill>
              </a:rPr>
              <a:t>Clarke-Wright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900" b="1">
                <a:solidFill>
                  <a:schemeClr val="accent4">
                    <a:lumMod val="50000"/>
                  </a:schemeClr>
                </a:solidFill>
              </a:rPr>
              <a:t>Sweep</a:t>
            </a:r>
            <a:r>
              <a:rPr lang="it-IT" sz="19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4418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0D54ED-0B6B-AC04-F051-5D35FD09511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8826"/>
            <a:ext cx="12192000" cy="774085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it-IT" b="1" spc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Obiettivo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6A9B13E-C662-B674-93C7-B554138EE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2574" y="6420456"/>
            <a:ext cx="1312025" cy="365125"/>
          </a:xfrm>
        </p:spPr>
        <p:txBody>
          <a:bodyPr/>
          <a:lstStyle/>
          <a:p>
            <a:fld id="{ACA77A1D-E3FF-4A23-BD01-E0E089899D6B}" type="slidenum">
              <a:rPr lang="it-IT" sz="2400" smtClean="0">
                <a:latin typeface="+mj-lt"/>
              </a:rPr>
              <a:t>6</a:t>
            </a:fld>
            <a:endParaRPr lang="it-IT" sz="2400">
              <a:latin typeface="+mj-lt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2809593-216F-2A04-2912-D17CEE6E38E2}"/>
              </a:ext>
            </a:extLst>
          </p:cNvPr>
          <p:cNvSpPr txBox="1"/>
          <p:nvPr/>
        </p:nvSpPr>
        <p:spPr>
          <a:xfrm>
            <a:off x="269453" y="2836563"/>
            <a:ext cx="8559915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900" i="1"/>
              <a:t>Principali domande: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9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900"/>
              <a:t> Come varia </a:t>
            </a:r>
            <a:r>
              <a:rPr lang="it-IT" sz="1900" b="1">
                <a:solidFill>
                  <a:schemeClr val="accent2"/>
                </a:solidFill>
              </a:rPr>
              <a:t>la qualità</a:t>
            </a:r>
            <a:r>
              <a:rPr lang="it-IT" sz="1900"/>
              <a:t> delle soluzioni </a:t>
            </a:r>
            <a:r>
              <a:rPr lang="it-IT" sz="1900" b="1">
                <a:solidFill>
                  <a:schemeClr val="accent2"/>
                </a:solidFill>
              </a:rPr>
              <a:t>al crescere</a:t>
            </a:r>
            <a:r>
              <a:rPr lang="it-IT" sz="1900"/>
              <a:t> del problema?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9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900" b="1">
                <a:solidFill>
                  <a:schemeClr val="accent2">
                    <a:lumMod val="50000"/>
                  </a:schemeClr>
                </a:solidFill>
              </a:rPr>
              <a:t>Differenza tra tempi</a:t>
            </a:r>
            <a:r>
              <a:rPr lang="it-IT" sz="1900"/>
              <a:t> di esecuzione </a:t>
            </a:r>
            <a:r>
              <a:rPr lang="it-IT" sz="1900" b="1">
                <a:solidFill>
                  <a:schemeClr val="accent2">
                    <a:lumMod val="50000"/>
                  </a:schemeClr>
                </a:solidFill>
              </a:rPr>
              <a:t>tra algoritmi non esatti</a:t>
            </a:r>
            <a:r>
              <a:rPr lang="it-IT" sz="1900"/>
              <a:t> e modello esatto?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9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900"/>
              <a:t>C’è </a:t>
            </a:r>
            <a:r>
              <a:rPr lang="it-IT" sz="1900" b="1">
                <a:solidFill>
                  <a:schemeClr val="accent1">
                    <a:lumMod val="50000"/>
                  </a:schemeClr>
                </a:solidFill>
              </a:rPr>
              <a:t>un algoritmo</a:t>
            </a:r>
            <a:r>
              <a:rPr lang="it-IT" sz="1900"/>
              <a:t> che è </a:t>
            </a:r>
            <a:r>
              <a:rPr lang="it-IT" sz="1900" b="1">
                <a:solidFill>
                  <a:schemeClr val="accent1">
                    <a:lumMod val="50000"/>
                  </a:schemeClr>
                </a:solidFill>
              </a:rPr>
              <a:t>preferibile utilizzare</a:t>
            </a:r>
            <a:r>
              <a:rPr lang="it-IT" sz="1900"/>
              <a:t> per problemi di un determinato tipo?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9851455-0116-DD0B-3710-31373C724058}"/>
              </a:ext>
            </a:extLst>
          </p:cNvPr>
          <p:cNvSpPr txBox="1"/>
          <p:nvPr/>
        </p:nvSpPr>
        <p:spPr>
          <a:xfrm>
            <a:off x="397469" y="1214037"/>
            <a:ext cx="113970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i="1">
                <a:solidFill>
                  <a:schemeClr val="accent3"/>
                </a:solidFill>
              </a:rPr>
              <a:t>Comprendere </a:t>
            </a:r>
            <a:r>
              <a:rPr lang="it-IT" sz="2400" b="1" i="1">
                <a:solidFill>
                  <a:schemeClr val="accent3"/>
                </a:solidFill>
              </a:rPr>
              <a:t>se e quando</a:t>
            </a:r>
            <a:r>
              <a:rPr lang="it-IT" sz="2400" i="1">
                <a:solidFill>
                  <a:schemeClr val="accent3"/>
                </a:solidFill>
              </a:rPr>
              <a:t> conviene utilizzare euristiche e algoritmi random al posto dei modelli esatti (algoritmi deterministici).</a:t>
            </a:r>
            <a:endParaRPr lang="it-IT" sz="2400" b="1" i="1">
              <a:ln w="0"/>
              <a:solidFill>
                <a:schemeClr val="accent3"/>
              </a:solidFill>
            </a:endParaRPr>
          </a:p>
        </p:txBody>
      </p:sp>
      <p:sp>
        <p:nvSpPr>
          <p:cNvPr id="5" name="AutoShape 2" descr="疑問マーク記号ラインロゴアイコンデザイン - 疑問符のベクターアート素材や画像を多数ご用意 - 疑問符, 飾りつけ, アイコン - iStock">
            <a:extLst>
              <a:ext uri="{FF2B5EF4-FFF2-40B4-BE49-F238E27FC236}">
                <a16:creationId xmlns:a16="http://schemas.microsoft.com/office/drawing/2014/main" id="{CB4955C3-52C1-550B-18E7-10C98EE0DF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947D0FB-DB01-5A30-4D4E-B29F4E404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704" y="1823457"/>
            <a:ext cx="2394264" cy="416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3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0D54ED-0B6B-AC04-F051-5D35FD09511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8826"/>
            <a:ext cx="12192000" cy="774085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it-IT" b="1" spc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Istanze e Dati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6A9B13E-C662-B674-93C7-B554138EE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2574" y="6420456"/>
            <a:ext cx="1312025" cy="365125"/>
          </a:xfrm>
        </p:spPr>
        <p:txBody>
          <a:bodyPr/>
          <a:lstStyle/>
          <a:p>
            <a:fld id="{ACA77A1D-E3FF-4A23-BD01-E0E089899D6B}" type="slidenum">
              <a:rPr lang="it-IT" sz="2400" smtClean="0">
                <a:latin typeface="+mj-lt"/>
              </a:rPr>
              <a:t>7</a:t>
            </a:fld>
            <a:endParaRPr lang="it-IT" sz="2400">
              <a:latin typeface="+mj-lt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23F9C66-1ADD-A9BA-A143-FA1E51C72E01}"/>
              </a:ext>
            </a:extLst>
          </p:cNvPr>
          <p:cNvSpPr txBox="1"/>
          <p:nvPr/>
        </p:nvSpPr>
        <p:spPr>
          <a:xfrm>
            <a:off x="1519870" y="929220"/>
            <a:ext cx="915225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900"/>
              <a:t>Le istanze, circa 300, sono state reperite dalla libreria VRPLIB di Python, ognuna definita da:</a:t>
            </a:r>
          </a:p>
          <a:p>
            <a:endParaRPr lang="it-IT" sz="19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900"/>
              <a:t>Un file </a:t>
            </a:r>
            <a:r>
              <a:rPr lang="it-IT" sz="1900" b="1">
                <a:solidFill>
                  <a:schemeClr val="accent2">
                    <a:lumMod val="50000"/>
                  </a:schemeClr>
                </a:solidFill>
              </a:rPr>
              <a:t>«</a:t>
            </a:r>
            <a:r>
              <a:rPr lang="it-IT" sz="1900" b="1" err="1">
                <a:solidFill>
                  <a:schemeClr val="accent2">
                    <a:lumMod val="50000"/>
                  </a:schemeClr>
                </a:solidFill>
              </a:rPr>
              <a:t>Nome_istanza.vrp</a:t>
            </a:r>
            <a:r>
              <a:rPr lang="it-IT" sz="1900" b="1">
                <a:solidFill>
                  <a:schemeClr val="accent2">
                    <a:lumMod val="50000"/>
                  </a:schemeClr>
                </a:solidFill>
              </a:rPr>
              <a:t>» </a:t>
            </a:r>
            <a:r>
              <a:rPr lang="it-IT" sz="1900" b="1"/>
              <a:t>, </a:t>
            </a:r>
            <a:r>
              <a:rPr lang="it-IT" sz="1900"/>
              <a:t>in uno dei due formati: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1900"/>
              <a:t>Euclideo: Sono fornite le coordinate (x, y) di ciascun nodo, le cui distanze euclidee rappresentano il costo di percorrenza.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1900"/>
              <a:t>Esplicito: è fornita una matrice dei costi.</a:t>
            </a:r>
          </a:p>
          <a:p>
            <a:pPr lvl="1"/>
            <a:endParaRPr lang="it-IT" sz="19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900"/>
              <a:t>Un file </a:t>
            </a:r>
            <a:r>
              <a:rPr lang="it-IT" sz="1900" b="1">
                <a:solidFill>
                  <a:schemeClr val="accent2">
                    <a:lumMod val="50000"/>
                  </a:schemeClr>
                </a:solidFill>
              </a:rPr>
              <a:t>«</a:t>
            </a:r>
            <a:r>
              <a:rPr lang="it-IT" sz="1900" b="1" err="1">
                <a:solidFill>
                  <a:schemeClr val="accent2">
                    <a:lumMod val="50000"/>
                  </a:schemeClr>
                </a:solidFill>
              </a:rPr>
              <a:t>Nome_istanza.sol</a:t>
            </a:r>
            <a:r>
              <a:rPr lang="it-IT" sz="1900" b="1">
                <a:solidFill>
                  <a:schemeClr val="accent2">
                    <a:lumMod val="50000"/>
                  </a:schemeClr>
                </a:solidFill>
              </a:rPr>
              <a:t>» </a:t>
            </a:r>
            <a:r>
              <a:rPr lang="it-IT" sz="1900"/>
              <a:t>contenente le rotte ottimali e il relativo costo.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ella 3">
                <a:extLst>
                  <a:ext uri="{FF2B5EF4-FFF2-40B4-BE49-F238E27FC236}">
                    <a16:creationId xmlns:a16="http://schemas.microsoft.com/office/drawing/2014/main" id="{18F19394-F84C-3AD0-DE63-AA17A05F35C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7087241"/>
                  </p:ext>
                </p:extLst>
              </p:nvPr>
            </p:nvGraphicFramePr>
            <p:xfrm>
              <a:off x="2161457" y="3529997"/>
              <a:ext cx="7869084" cy="26130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23028">
                      <a:extLst>
                        <a:ext uri="{9D8B030D-6E8A-4147-A177-3AD203B41FA5}">
                          <a16:colId xmlns:a16="http://schemas.microsoft.com/office/drawing/2014/main" val="631954086"/>
                        </a:ext>
                      </a:extLst>
                    </a:gridCol>
                    <a:gridCol w="2623028">
                      <a:extLst>
                        <a:ext uri="{9D8B030D-6E8A-4147-A177-3AD203B41FA5}">
                          <a16:colId xmlns:a16="http://schemas.microsoft.com/office/drawing/2014/main" val="3210008877"/>
                        </a:ext>
                      </a:extLst>
                    </a:gridCol>
                    <a:gridCol w="2623028">
                      <a:extLst>
                        <a:ext uri="{9D8B030D-6E8A-4147-A177-3AD203B41FA5}">
                          <a16:colId xmlns:a16="http://schemas.microsoft.com/office/drawing/2014/main" val="1894726092"/>
                        </a:ext>
                      </a:extLst>
                    </a:gridCol>
                  </a:tblGrid>
                  <a:tr h="373298">
                    <a:tc>
                      <a:txBody>
                        <a:bodyPr/>
                        <a:lstStyle/>
                        <a:p>
                          <a:r>
                            <a:rPr lang="it-IT"/>
                            <a:t>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/>
                            <a:t>Dimensione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/>
                            <a:t>Numero Istanze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1084842"/>
                      </a:ext>
                    </a:extLst>
                  </a:tr>
                  <a:tr h="373298">
                    <a:tc>
                      <a:txBody>
                        <a:bodyPr/>
                        <a:lstStyle/>
                        <a:p>
                          <a:r>
                            <a:rPr lang="it-IT"/>
                            <a:t>Small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it-IT"/>
                            <a:t> 50 nodi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/>
                            <a:t>46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116838"/>
                      </a:ext>
                    </a:extLst>
                  </a:tr>
                  <a:tr h="373298">
                    <a:tc>
                      <a:txBody>
                        <a:bodyPr/>
                        <a:lstStyle/>
                        <a:p>
                          <a:r>
                            <a:rPr lang="it-IT"/>
                            <a:t>Mid small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it-IT"/>
                            <a:t> 100 nodi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/>
                            <a:t>47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9240273"/>
                      </a:ext>
                    </a:extLst>
                  </a:tr>
                  <a:tr h="373298">
                    <a:tc>
                      <a:txBody>
                        <a:bodyPr/>
                        <a:lstStyle/>
                        <a:p>
                          <a:r>
                            <a:rPr lang="it-IT"/>
                            <a:t>Mid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it-IT"/>
                            <a:t> 250 nodi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/>
                            <a:t>63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99230"/>
                      </a:ext>
                    </a:extLst>
                  </a:tr>
                  <a:tr h="373298">
                    <a:tc>
                      <a:txBody>
                        <a:bodyPr/>
                        <a:lstStyle/>
                        <a:p>
                          <a:r>
                            <a:rPr lang="it-IT"/>
                            <a:t>Mid large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it-IT"/>
                            <a:t> 500 nodi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/>
                            <a:t>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8908009"/>
                      </a:ext>
                    </a:extLst>
                  </a:tr>
                  <a:tr h="373298">
                    <a:tc>
                      <a:txBody>
                        <a:bodyPr/>
                        <a:lstStyle/>
                        <a:p>
                          <a:r>
                            <a:rPr lang="it-IT"/>
                            <a:t>Large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it-IT"/>
                            <a:t> 1350 nodi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/>
                            <a:t>51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0058968"/>
                      </a:ext>
                    </a:extLst>
                  </a:tr>
                  <a:tr h="373298">
                    <a:tc>
                      <a:txBody>
                        <a:bodyPr/>
                        <a:lstStyle/>
                        <a:p>
                          <a:r>
                            <a:rPr lang="it-IT"/>
                            <a:t>XLarge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it-IT"/>
                            <a:t> 30000 nodi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847800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ella 3">
                <a:extLst>
                  <a:ext uri="{FF2B5EF4-FFF2-40B4-BE49-F238E27FC236}">
                    <a16:creationId xmlns:a16="http://schemas.microsoft.com/office/drawing/2014/main" id="{18F19394-F84C-3AD0-DE63-AA17A05F35C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7087241"/>
                  </p:ext>
                </p:extLst>
              </p:nvPr>
            </p:nvGraphicFramePr>
            <p:xfrm>
              <a:off x="2161457" y="3529997"/>
              <a:ext cx="7869084" cy="26130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23028">
                      <a:extLst>
                        <a:ext uri="{9D8B030D-6E8A-4147-A177-3AD203B41FA5}">
                          <a16:colId xmlns:a16="http://schemas.microsoft.com/office/drawing/2014/main" val="631954086"/>
                        </a:ext>
                      </a:extLst>
                    </a:gridCol>
                    <a:gridCol w="2623028">
                      <a:extLst>
                        <a:ext uri="{9D8B030D-6E8A-4147-A177-3AD203B41FA5}">
                          <a16:colId xmlns:a16="http://schemas.microsoft.com/office/drawing/2014/main" val="3210008877"/>
                        </a:ext>
                      </a:extLst>
                    </a:gridCol>
                    <a:gridCol w="2623028">
                      <a:extLst>
                        <a:ext uri="{9D8B030D-6E8A-4147-A177-3AD203B41FA5}">
                          <a16:colId xmlns:a16="http://schemas.microsoft.com/office/drawing/2014/main" val="1894726092"/>
                        </a:ext>
                      </a:extLst>
                    </a:gridCol>
                  </a:tblGrid>
                  <a:tr h="373298">
                    <a:tc>
                      <a:txBody>
                        <a:bodyPr/>
                        <a:lstStyle/>
                        <a:p>
                          <a:r>
                            <a:rPr lang="it-IT"/>
                            <a:t>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/>
                            <a:t>Dimensione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/>
                            <a:t>Numero Istanze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1084842"/>
                      </a:ext>
                    </a:extLst>
                  </a:tr>
                  <a:tr h="373298">
                    <a:tc>
                      <a:txBody>
                        <a:bodyPr/>
                        <a:lstStyle/>
                        <a:p>
                          <a:r>
                            <a:rPr lang="it-IT"/>
                            <a:t>Small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00465" t="-106452" r="-101163" b="-5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/>
                            <a:t>46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116838"/>
                      </a:ext>
                    </a:extLst>
                  </a:tr>
                  <a:tr h="373298">
                    <a:tc>
                      <a:txBody>
                        <a:bodyPr/>
                        <a:lstStyle/>
                        <a:p>
                          <a:r>
                            <a:rPr lang="it-IT"/>
                            <a:t>Mid small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00465" t="-209836" r="-101163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/>
                            <a:t>47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9240273"/>
                      </a:ext>
                    </a:extLst>
                  </a:tr>
                  <a:tr h="373298">
                    <a:tc>
                      <a:txBody>
                        <a:bodyPr/>
                        <a:lstStyle/>
                        <a:p>
                          <a:r>
                            <a:rPr lang="it-IT"/>
                            <a:t>Mid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00465" t="-309836" r="-101163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/>
                            <a:t>63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99230"/>
                      </a:ext>
                    </a:extLst>
                  </a:tr>
                  <a:tr h="373298">
                    <a:tc>
                      <a:txBody>
                        <a:bodyPr/>
                        <a:lstStyle/>
                        <a:p>
                          <a:r>
                            <a:rPr lang="it-IT"/>
                            <a:t>Mid large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00465" t="-409836" r="-101163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/>
                            <a:t>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8908009"/>
                      </a:ext>
                    </a:extLst>
                  </a:tr>
                  <a:tr h="373298">
                    <a:tc>
                      <a:txBody>
                        <a:bodyPr/>
                        <a:lstStyle/>
                        <a:p>
                          <a:r>
                            <a:rPr lang="it-IT"/>
                            <a:t>Large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00465" t="-501613" r="-101163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/>
                            <a:t>51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0058968"/>
                      </a:ext>
                    </a:extLst>
                  </a:tr>
                  <a:tr h="373298">
                    <a:tc>
                      <a:txBody>
                        <a:bodyPr/>
                        <a:lstStyle/>
                        <a:p>
                          <a:r>
                            <a:rPr lang="it-IT"/>
                            <a:t>XLarge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00465" t="-611475" r="-101163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847800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80742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0D54ED-0B6B-AC04-F051-5D35FD09511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8826"/>
            <a:ext cx="12192000" cy="774085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it-IT" b="1" spc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Istanze – Problema del costo ottimo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6A9B13E-C662-B674-93C7-B554138EE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2574" y="6420456"/>
            <a:ext cx="1312025" cy="365125"/>
          </a:xfrm>
        </p:spPr>
        <p:txBody>
          <a:bodyPr/>
          <a:lstStyle/>
          <a:p>
            <a:fld id="{ACA77A1D-E3FF-4A23-BD01-E0E089899D6B}" type="slidenum">
              <a:rPr lang="it-IT" sz="2400" smtClean="0">
                <a:latin typeface="+mj-lt"/>
              </a:rPr>
              <a:t>8</a:t>
            </a:fld>
            <a:endParaRPr lang="it-IT" sz="2400">
              <a:latin typeface="+mj-lt"/>
            </a:endParaRPr>
          </a:p>
        </p:txBody>
      </p:sp>
      <p:pic>
        <p:nvPicPr>
          <p:cNvPr id="5" name="Immagine 4" descr="Immagine che contiene veicolo, schizzo, Veicolo terrestre, Ricambio auto&#10;&#10;Descrizione generata automaticamente">
            <a:extLst>
              <a:ext uri="{FF2B5EF4-FFF2-40B4-BE49-F238E27FC236}">
                <a16:creationId xmlns:a16="http://schemas.microsoft.com/office/drawing/2014/main" id="{368C7929-3B27-ECAA-0EB1-A94447C421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72"/>
          <a:stretch/>
        </p:blipFill>
        <p:spPr>
          <a:xfrm>
            <a:off x="9692640" y="1313252"/>
            <a:ext cx="2197608" cy="125725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2C4437-B786-92E0-CF3C-4878F019861C}"/>
              </a:ext>
            </a:extLst>
          </p:cNvPr>
          <p:cNvSpPr txBox="1"/>
          <p:nvPr/>
        </p:nvSpPr>
        <p:spPr>
          <a:xfrm>
            <a:off x="301752" y="1313252"/>
            <a:ext cx="867765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900"/>
              <a:t>Le soluzioni della libreria VRPLIB, presentavano delle rotte ottime con un </a:t>
            </a:r>
            <a:r>
              <a:rPr lang="it-IT" sz="1900" i="1"/>
              <a:t>costo effettivo </a:t>
            </a:r>
            <a:r>
              <a:rPr lang="it-IT" sz="1900" b="1">
                <a:solidFill>
                  <a:schemeClr val="accent2">
                    <a:lumMod val="50000"/>
                  </a:schemeClr>
                </a:solidFill>
              </a:rPr>
              <a:t>diverso</a:t>
            </a:r>
            <a:r>
              <a:rPr lang="it-IT" sz="1900"/>
              <a:t> dal </a:t>
            </a:r>
            <a:r>
              <a:rPr lang="it-IT" sz="1900" i="1"/>
              <a:t>costo ottimo fornito</a:t>
            </a:r>
            <a:r>
              <a:rPr lang="it-IT" sz="1900"/>
              <a:t>, ciò a causa di </a:t>
            </a:r>
            <a:r>
              <a:rPr lang="it-IT" sz="1900" b="1">
                <a:solidFill>
                  <a:schemeClr val="accent2">
                    <a:lumMod val="50000"/>
                  </a:schemeClr>
                </a:solidFill>
              </a:rPr>
              <a:t>arrotondamenti nei costi di percorrenza, </a:t>
            </a:r>
            <a:r>
              <a:rPr lang="it-IT" sz="1900"/>
              <a:t>questo portava in alcuni casi ad avere soluzioni delle euristiche </a:t>
            </a:r>
            <a:r>
              <a:rPr lang="it-IT" sz="1900" b="1">
                <a:solidFill>
                  <a:schemeClr val="accent2">
                    <a:lumMod val="50000"/>
                  </a:schemeClr>
                </a:solidFill>
              </a:rPr>
              <a:t>inferiori della soluzione ottima.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95EDFA6-D281-C9DC-B6F8-8C4A739419C5}"/>
              </a:ext>
            </a:extLst>
          </p:cNvPr>
          <p:cNvSpPr txBox="1"/>
          <p:nvPr/>
        </p:nvSpPr>
        <p:spPr>
          <a:xfrm>
            <a:off x="1343207" y="3149732"/>
            <a:ext cx="9505581" cy="67710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900"/>
              <a:t>Abbiamo sostituito tali costi con i relativi associati alle rotte ottime, per </a:t>
            </a:r>
            <a:r>
              <a:rPr lang="it-IT" sz="1900" b="1">
                <a:solidFill>
                  <a:schemeClr val="accent2"/>
                </a:solidFill>
              </a:rPr>
              <a:t>valutare</a:t>
            </a:r>
            <a:r>
              <a:rPr lang="it-IT" sz="1900"/>
              <a:t> con </a:t>
            </a:r>
            <a:r>
              <a:rPr lang="it-IT" sz="1900" b="1">
                <a:solidFill>
                  <a:schemeClr val="accent2"/>
                </a:solidFill>
              </a:rPr>
              <a:t>precisione</a:t>
            </a:r>
            <a:r>
              <a:rPr lang="it-IT" sz="1900"/>
              <a:t> le performance degli </a:t>
            </a:r>
            <a:r>
              <a:rPr lang="it-IT" sz="1900">
                <a:solidFill>
                  <a:schemeClr val="accent2"/>
                </a:solidFill>
              </a:rPr>
              <a:t>algoritmi euristici</a:t>
            </a:r>
            <a:r>
              <a:rPr lang="it-IT" sz="1900"/>
              <a:t> e </a:t>
            </a:r>
            <a:r>
              <a:rPr lang="it-IT" sz="1900">
                <a:solidFill>
                  <a:schemeClr val="accent2"/>
                </a:solidFill>
              </a:rPr>
              <a:t>random</a:t>
            </a:r>
            <a:r>
              <a:rPr lang="it-IT" sz="1900"/>
              <a:t> proposti.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7A98EAE-938B-F54D-09A7-38AB2C668305}"/>
              </a:ext>
            </a:extLst>
          </p:cNvPr>
          <p:cNvSpPr txBox="1"/>
          <p:nvPr/>
        </p:nvSpPr>
        <p:spPr>
          <a:xfrm>
            <a:off x="150874" y="4995467"/>
            <a:ext cx="1189024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900"/>
              <a:t>Il problema presentato però (soluzione calcolata con le euristiche minore della soluzione ottima) persiste.</a:t>
            </a:r>
          </a:p>
          <a:p>
            <a:pPr algn="ctr"/>
            <a:r>
              <a:rPr lang="it-IT" sz="1900"/>
              <a:t>Ciò è dovuto al fatto che </a:t>
            </a:r>
            <a:r>
              <a:rPr lang="it-IT" sz="1900" b="1">
                <a:solidFill>
                  <a:schemeClr val="accent3">
                    <a:lumMod val="50000"/>
                  </a:schemeClr>
                </a:solidFill>
              </a:rPr>
              <a:t>le euristiche non tengono conto del numero massimo di veicoli a disposizione.</a:t>
            </a:r>
          </a:p>
        </p:txBody>
      </p:sp>
    </p:spTree>
    <p:extLst>
      <p:ext uri="{BB962C8B-B14F-4D97-AF65-F5344CB8AC3E}">
        <p14:creationId xmlns:p14="http://schemas.microsoft.com/office/powerpoint/2010/main" val="1901197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0D54ED-0B6B-AC04-F051-5D35FD09511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8826"/>
            <a:ext cx="12192000" cy="774085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it-IT" b="1" spc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GitHub Action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6A9B13E-C662-B674-93C7-B554138EE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2574" y="6420456"/>
            <a:ext cx="1312025" cy="365125"/>
          </a:xfrm>
        </p:spPr>
        <p:txBody>
          <a:bodyPr/>
          <a:lstStyle/>
          <a:p>
            <a:fld id="{ACA77A1D-E3FF-4A23-BD01-E0E089899D6B}" type="slidenum">
              <a:rPr lang="it-IT" sz="2400" smtClean="0">
                <a:solidFill>
                  <a:schemeClr val="bg1"/>
                </a:solidFill>
              </a:rPr>
              <a:t>9</a:t>
            </a:fld>
            <a:endParaRPr lang="it-IT" sz="2400">
              <a:solidFill>
                <a:schemeClr val="bg1"/>
              </a:solidFill>
            </a:endParaRPr>
          </a:p>
        </p:txBody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5D13E0AB-22E5-2CB0-C132-134D5145BC4F}"/>
              </a:ext>
            </a:extLst>
          </p:cNvPr>
          <p:cNvSpPr/>
          <p:nvPr/>
        </p:nvSpPr>
        <p:spPr>
          <a:xfrm>
            <a:off x="664070" y="1146113"/>
            <a:ext cx="45719" cy="5024162"/>
          </a:xfrm>
          <a:prstGeom prst="roundRect">
            <a:avLst>
              <a:gd name="adj" fmla="val 336394"/>
            </a:avLst>
          </a:prstGeom>
          <a:solidFill>
            <a:srgbClr val="BBDCD1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9" name="Shape 4">
            <a:extLst>
              <a:ext uri="{FF2B5EF4-FFF2-40B4-BE49-F238E27FC236}">
                <a16:creationId xmlns:a16="http://schemas.microsoft.com/office/drawing/2014/main" id="{B5944FB3-8371-829D-1AA3-D5C7FC89F864}"/>
              </a:ext>
            </a:extLst>
          </p:cNvPr>
          <p:cNvSpPr/>
          <p:nvPr/>
        </p:nvSpPr>
        <p:spPr>
          <a:xfrm>
            <a:off x="878923" y="1314447"/>
            <a:ext cx="792000" cy="36000"/>
          </a:xfrm>
          <a:prstGeom prst="roundRect">
            <a:avLst>
              <a:gd name="adj" fmla="val 336394"/>
            </a:avLst>
          </a:prstGeom>
          <a:solidFill>
            <a:srgbClr val="BBDCD1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0" name="Shape 5">
            <a:extLst>
              <a:ext uri="{FF2B5EF4-FFF2-40B4-BE49-F238E27FC236}">
                <a16:creationId xmlns:a16="http://schemas.microsoft.com/office/drawing/2014/main" id="{4BC72552-2210-1A3E-6BC9-FA752F00A690}"/>
              </a:ext>
            </a:extLst>
          </p:cNvPr>
          <p:cNvSpPr/>
          <p:nvPr/>
        </p:nvSpPr>
        <p:spPr>
          <a:xfrm>
            <a:off x="459539" y="1098447"/>
            <a:ext cx="468000" cy="468000"/>
          </a:xfrm>
          <a:prstGeom prst="roundRect">
            <a:avLst>
              <a:gd name="adj" fmla="val 18667"/>
            </a:avLst>
          </a:prstGeom>
          <a:solidFill>
            <a:srgbClr val="D5F6EB"/>
          </a:solidFill>
          <a:ln w="7620">
            <a:solidFill>
              <a:srgbClr val="BBDCD1"/>
            </a:solidFill>
            <a:prstDash val="solid"/>
          </a:ln>
        </p:spPr>
        <p:txBody>
          <a:bodyPr anchor="ctr"/>
          <a:lstStyle/>
          <a:p>
            <a:pPr algn="ctr"/>
            <a:r>
              <a:rPr lang="it-IT" sz="2000" b="1"/>
              <a:t>1</a:t>
            </a:r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FEDEC1C6-6B26-7BA2-1A56-5E9282CDD28E}"/>
              </a:ext>
            </a:extLst>
          </p:cNvPr>
          <p:cNvSpPr/>
          <p:nvPr/>
        </p:nvSpPr>
        <p:spPr>
          <a:xfrm>
            <a:off x="612539" y="1110114"/>
            <a:ext cx="175617" cy="3375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58"/>
              </a:lnSpc>
              <a:buNone/>
            </a:pPr>
            <a:endParaRPr lang="en-US" sz="2658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7C38FB1C-8E79-5156-562D-FB0EDBEA17E2}"/>
              </a:ext>
            </a:extLst>
          </p:cNvPr>
          <p:cNvSpPr/>
          <p:nvPr/>
        </p:nvSpPr>
        <p:spPr>
          <a:xfrm>
            <a:off x="1838644" y="1093092"/>
            <a:ext cx="3413046" cy="3515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69"/>
              </a:lnSpc>
              <a:buNone/>
            </a:pPr>
            <a:r>
              <a:rPr lang="it-IT" sz="2215" b="1">
                <a:ea typeface="Unbounded" pitchFamily="34" charset="-122"/>
                <a:cs typeface="Unbounded" pitchFamily="34" charset="-120"/>
              </a:rPr>
              <a:t>Esecuzione dei test</a:t>
            </a:r>
            <a:endParaRPr lang="it-IT" sz="2215"/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931AA294-44A2-C359-8CEF-C271C311B314}"/>
              </a:ext>
            </a:extLst>
          </p:cNvPr>
          <p:cNvSpPr/>
          <p:nvPr/>
        </p:nvSpPr>
        <p:spPr>
          <a:xfrm>
            <a:off x="1838644" y="1574106"/>
            <a:ext cx="9273158" cy="7200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35"/>
              </a:lnSpc>
              <a:buNone/>
            </a:pPr>
            <a:r>
              <a:rPr lang="it-IT" sz="1900">
                <a:ea typeface="Open Sans" pitchFamily="34" charset="-122"/>
                <a:cs typeface="Open Sans" pitchFamily="34" charset="-120"/>
              </a:rPr>
              <a:t>Abbiamo riscontrato alcune difficoltà legate ai tempi di esecuzione e al surriscaldamento dei nostri dispositivi.</a:t>
            </a:r>
            <a:endParaRPr lang="it-IT" sz="1900"/>
          </a:p>
        </p:txBody>
      </p:sp>
      <p:sp>
        <p:nvSpPr>
          <p:cNvPr id="14" name="Shape 9">
            <a:extLst>
              <a:ext uri="{FF2B5EF4-FFF2-40B4-BE49-F238E27FC236}">
                <a16:creationId xmlns:a16="http://schemas.microsoft.com/office/drawing/2014/main" id="{411FB5AC-509F-F744-767A-5B7745DFB62D}"/>
              </a:ext>
            </a:extLst>
          </p:cNvPr>
          <p:cNvSpPr/>
          <p:nvPr/>
        </p:nvSpPr>
        <p:spPr>
          <a:xfrm>
            <a:off x="878923" y="2970328"/>
            <a:ext cx="792000" cy="36000"/>
          </a:xfrm>
          <a:prstGeom prst="roundRect">
            <a:avLst>
              <a:gd name="adj" fmla="val 336394"/>
            </a:avLst>
          </a:prstGeom>
          <a:solidFill>
            <a:srgbClr val="BBDCD1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5" name="Shape 10">
            <a:extLst>
              <a:ext uri="{FF2B5EF4-FFF2-40B4-BE49-F238E27FC236}">
                <a16:creationId xmlns:a16="http://schemas.microsoft.com/office/drawing/2014/main" id="{2EEFAC80-B8DC-EEDC-314C-287E98AFECC9}"/>
              </a:ext>
            </a:extLst>
          </p:cNvPr>
          <p:cNvSpPr/>
          <p:nvPr/>
        </p:nvSpPr>
        <p:spPr>
          <a:xfrm>
            <a:off x="459539" y="2750620"/>
            <a:ext cx="468000" cy="468000"/>
          </a:xfrm>
          <a:prstGeom prst="roundRect">
            <a:avLst>
              <a:gd name="adj" fmla="val 18667"/>
            </a:avLst>
          </a:prstGeom>
          <a:solidFill>
            <a:srgbClr val="D5F6EB"/>
          </a:solidFill>
          <a:ln w="7620">
            <a:solidFill>
              <a:srgbClr val="BBDCD1"/>
            </a:solidFill>
            <a:prstDash val="solid"/>
          </a:ln>
        </p:spPr>
        <p:txBody>
          <a:bodyPr anchor="ctr"/>
          <a:lstStyle/>
          <a:p>
            <a:pPr algn="ctr"/>
            <a:r>
              <a:rPr lang="it-IT" sz="2000" b="1"/>
              <a:t>2</a:t>
            </a:r>
          </a:p>
        </p:txBody>
      </p:sp>
      <p:sp>
        <p:nvSpPr>
          <p:cNvPr id="17" name="Text 12">
            <a:extLst>
              <a:ext uri="{FF2B5EF4-FFF2-40B4-BE49-F238E27FC236}">
                <a16:creationId xmlns:a16="http://schemas.microsoft.com/office/drawing/2014/main" id="{4676FB98-6A19-2ABB-A65E-5E256648DC87}"/>
              </a:ext>
            </a:extLst>
          </p:cNvPr>
          <p:cNvSpPr/>
          <p:nvPr/>
        </p:nvSpPr>
        <p:spPr>
          <a:xfrm>
            <a:off x="1838644" y="2721749"/>
            <a:ext cx="5289113" cy="3515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69"/>
              </a:lnSpc>
              <a:buNone/>
            </a:pPr>
            <a:r>
              <a:rPr lang="it-IT" sz="2215" b="1">
                <a:ea typeface="Unbounded" pitchFamily="34" charset="-122"/>
                <a:cs typeface="Unbounded" pitchFamily="34" charset="-120"/>
              </a:rPr>
              <a:t>Adozione delle GitHub Actions</a:t>
            </a:r>
            <a:endParaRPr lang="it-IT" sz="2215"/>
          </a:p>
        </p:txBody>
      </p:sp>
      <p:sp>
        <p:nvSpPr>
          <p:cNvPr id="18" name="Text 13">
            <a:extLst>
              <a:ext uri="{FF2B5EF4-FFF2-40B4-BE49-F238E27FC236}">
                <a16:creationId xmlns:a16="http://schemas.microsoft.com/office/drawing/2014/main" id="{2C7D1EDA-8FB2-A5DC-5C55-D86AB7490DEC}"/>
              </a:ext>
            </a:extLst>
          </p:cNvPr>
          <p:cNvSpPr/>
          <p:nvPr/>
        </p:nvSpPr>
        <p:spPr>
          <a:xfrm>
            <a:off x="1838644" y="3208357"/>
            <a:ext cx="9357455" cy="7200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35"/>
              </a:lnSpc>
              <a:buNone/>
            </a:pPr>
            <a:r>
              <a:rPr lang="it-IT" sz="1900">
                <a:ea typeface="Open Sans" pitchFamily="34" charset="-122"/>
                <a:cs typeface="Open Sans" pitchFamily="34" charset="-120"/>
              </a:rPr>
              <a:t>Sono state utilizzate le GitHub Actions per automatizzare l’esecuzione degli algoritmi in un ambiente isolato e affidabile.</a:t>
            </a:r>
            <a:endParaRPr lang="it-IT" sz="1900"/>
          </a:p>
        </p:txBody>
      </p:sp>
      <p:sp>
        <p:nvSpPr>
          <p:cNvPr id="19" name="Shape 14">
            <a:extLst>
              <a:ext uri="{FF2B5EF4-FFF2-40B4-BE49-F238E27FC236}">
                <a16:creationId xmlns:a16="http://schemas.microsoft.com/office/drawing/2014/main" id="{286C18EE-DC1D-6505-057D-416FDDA3BB39}"/>
              </a:ext>
            </a:extLst>
          </p:cNvPr>
          <p:cNvSpPr/>
          <p:nvPr/>
        </p:nvSpPr>
        <p:spPr>
          <a:xfrm>
            <a:off x="878216" y="4864998"/>
            <a:ext cx="792000" cy="36000"/>
          </a:xfrm>
          <a:prstGeom prst="roundRect">
            <a:avLst>
              <a:gd name="adj" fmla="val 336394"/>
            </a:avLst>
          </a:prstGeom>
          <a:solidFill>
            <a:srgbClr val="BBDCD1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0" name="Shape 15">
            <a:extLst>
              <a:ext uri="{FF2B5EF4-FFF2-40B4-BE49-F238E27FC236}">
                <a16:creationId xmlns:a16="http://schemas.microsoft.com/office/drawing/2014/main" id="{7285992A-007C-9595-6D68-63BC1DA90E26}"/>
              </a:ext>
            </a:extLst>
          </p:cNvPr>
          <p:cNvSpPr/>
          <p:nvPr/>
        </p:nvSpPr>
        <p:spPr>
          <a:xfrm>
            <a:off x="457789" y="4648998"/>
            <a:ext cx="468000" cy="468000"/>
          </a:xfrm>
          <a:prstGeom prst="roundRect">
            <a:avLst>
              <a:gd name="adj" fmla="val 18667"/>
            </a:avLst>
          </a:prstGeom>
          <a:solidFill>
            <a:srgbClr val="D5F6EB"/>
          </a:solidFill>
          <a:ln w="7620">
            <a:solidFill>
              <a:srgbClr val="BBDCD1"/>
            </a:solidFill>
            <a:prstDash val="solid"/>
          </a:ln>
        </p:spPr>
        <p:txBody>
          <a:bodyPr anchor="ctr"/>
          <a:lstStyle/>
          <a:p>
            <a:pPr algn="ctr"/>
            <a:r>
              <a:rPr lang="it-IT" sz="2000" b="1"/>
              <a:t>3</a:t>
            </a:r>
          </a:p>
        </p:txBody>
      </p:sp>
      <p:sp>
        <p:nvSpPr>
          <p:cNvPr id="22" name="Text 17">
            <a:extLst>
              <a:ext uri="{FF2B5EF4-FFF2-40B4-BE49-F238E27FC236}">
                <a16:creationId xmlns:a16="http://schemas.microsoft.com/office/drawing/2014/main" id="{BF189A22-DB5D-48E4-1488-D3D45BE0108A}"/>
              </a:ext>
            </a:extLst>
          </p:cNvPr>
          <p:cNvSpPr/>
          <p:nvPr/>
        </p:nvSpPr>
        <p:spPr>
          <a:xfrm>
            <a:off x="1838644" y="4603532"/>
            <a:ext cx="5081826" cy="3515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69"/>
              </a:lnSpc>
              <a:buNone/>
            </a:pPr>
            <a:r>
              <a:rPr lang="en-US" sz="2215" b="1" err="1">
                <a:ea typeface="Unbounded" pitchFamily="34" charset="-122"/>
                <a:cs typeface="Unbounded" pitchFamily="34" charset="-120"/>
              </a:rPr>
              <a:t>Benefici</a:t>
            </a:r>
            <a:r>
              <a:rPr lang="en-US" sz="2215" b="1">
                <a:ea typeface="Unbounded" pitchFamily="34" charset="-122"/>
                <a:cs typeface="Unbounded" pitchFamily="34" charset="-120"/>
              </a:rPr>
              <a:t> </a:t>
            </a:r>
            <a:r>
              <a:rPr lang="en-US" sz="2215" b="1" err="1">
                <a:ea typeface="Unbounded" pitchFamily="34" charset="-122"/>
                <a:cs typeface="Unbounded" pitchFamily="34" charset="-120"/>
              </a:rPr>
              <a:t>delle</a:t>
            </a:r>
            <a:r>
              <a:rPr lang="en-US" sz="2215" b="1">
                <a:ea typeface="Unbounded" pitchFamily="34" charset="-122"/>
                <a:cs typeface="Unbounded" pitchFamily="34" charset="-120"/>
              </a:rPr>
              <a:t> GitHub Actions</a:t>
            </a:r>
            <a:endParaRPr lang="en-US" sz="2215"/>
          </a:p>
        </p:txBody>
      </p:sp>
      <p:sp>
        <p:nvSpPr>
          <p:cNvPr id="23" name="Text 18">
            <a:extLst>
              <a:ext uri="{FF2B5EF4-FFF2-40B4-BE49-F238E27FC236}">
                <a16:creationId xmlns:a16="http://schemas.microsoft.com/office/drawing/2014/main" id="{C4DF898B-E106-CB29-6F7D-79F403D373EC}"/>
              </a:ext>
            </a:extLst>
          </p:cNvPr>
          <p:cNvSpPr/>
          <p:nvPr/>
        </p:nvSpPr>
        <p:spPr>
          <a:xfrm>
            <a:off x="1838644" y="5090141"/>
            <a:ext cx="9714808" cy="7740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35"/>
              </a:lnSpc>
              <a:buNone/>
            </a:pPr>
            <a:r>
              <a:rPr lang="it-IT" sz="1900">
                <a:ea typeface="Open Sans" pitchFamily="34" charset="-122"/>
                <a:cs typeface="Open Sans" pitchFamily="34" charset="-120"/>
              </a:rPr>
              <a:t>Grazie a questo strumento, siamo riusciti ad eseguire le nostre soluzioni in un ambiente scalabile, garantendo una qualità dei risultati omogenea e indipendente dai dispositivi.</a:t>
            </a:r>
            <a:endParaRPr lang="it-IT" sz="1900"/>
          </a:p>
        </p:txBody>
      </p:sp>
    </p:spTree>
    <p:extLst>
      <p:ext uri="{BB962C8B-B14F-4D97-AF65-F5344CB8AC3E}">
        <p14:creationId xmlns:p14="http://schemas.microsoft.com/office/powerpoint/2010/main" val="428373238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ttivo">
  <a:themeElements>
    <a:clrScheme name="Personalizzato 3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7DD4A8"/>
      </a:accent1>
      <a:accent2>
        <a:srgbClr val="37A76F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ttiv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f2e8ae7-4d57-4259-b1d2-2795d35c78b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5C7E8BBDC71CA4891DBF6BA32E70252" ma:contentTypeVersion="15" ma:contentTypeDescription="Creare un nuovo documento." ma:contentTypeScope="" ma:versionID="60bdb9d24516678a1853f581e496da98">
  <xsd:schema xmlns:xsd="http://www.w3.org/2001/XMLSchema" xmlns:xs="http://www.w3.org/2001/XMLSchema" xmlns:p="http://schemas.microsoft.com/office/2006/metadata/properties" xmlns:ns3="0f2e8ae7-4d57-4259-b1d2-2795d35c78bf" xmlns:ns4="89cc5818-36ce-407c-9541-46fccd4489df" targetNamespace="http://schemas.microsoft.com/office/2006/metadata/properties" ma:root="true" ma:fieldsID="09475a32e6e89f6a6df985a140391141" ns3:_="" ns4:_="">
    <xsd:import namespace="0f2e8ae7-4d57-4259-b1d2-2795d35c78bf"/>
    <xsd:import namespace="89cc5818-36ce-407c-9541-46fccd4489d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_activity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2e8ae7-4d57-4259-b1d2-2795d35c78b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cc5818-36ce-407c-9541-46fccd4489d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3FE255B-37F3-4D71-BDBF-818C6AD525BF}">
  <ds:schemaRefs>
    <ds:schemaRef ds:uri="http://schemas.microsoft.com/office/2006/metadata/properties"/>
    <ds:schemaRef ds:uri="http://purl.org/dc/elements/1.1/"/>
    <ds:schemaRef ds:uri="http://purl.org/dc/dcmitype/"/>
    <ds:schemaRef ds:uri="http://schemas.openxmlformats.org/package/2006/metadata/core-properties"/>
    <ds:schemaRef ds:uri="89cc5818-36ce-407c-9541-46fccd4489df"/>
    <ds:schemaRef ds:uri="http://schemas.microsoft.com/office/2006/documentManagement/types"/>
    <ds:schemaRef ds:uri="http://purl.org/dc/terms/"/>
    <ds:schemaRef ds:uri="http://www.w3.org/XML/1998/namespace"/>
    <ds:schemaRef ds:uri="http://schemas.microsoft.com/office/infopath/2007/PartnerControls"/>
    <ds:schemaRef ds:uri="0f2e8ae7-4d57-4259-b1d2-2795d35c78bf"/>
  </ds:schemaRefs>
</ds:datastoreItem>
</file>

<file path=customXml/itemProps2.xml><?xml version="1.0" encoding="utf-8"?>
<ds:datastoreItem xmlns:ds="http://schemas.openxmlformats.org/officeDocument/2006/customXml" ds:itemID="{19C24CC6-C2C7-4AF3-91CA-7A4B1B08286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364143-5900-4D0B-BA5E-AD916A2F56A4}">
  <ds:schemaRefs>
    <ds:schemaRef ds:uri="0f2e8ae7-4d57-4259-b1d2-2795d35c78bf"/>
    <ds:schemaRef ds:uri="89cc5818-36ce-407c-9541-46fccd4489d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1825</Words>
  <Application>Microsoft Office PowerPoint</Application>
  <PresentationFormat>Widescreen</PresentationFormat>
  <Paragraphs>268</Paragraphs>
  <Slides>32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42" baseType="lpstr">
      <vt:lpstr>Aptos</vt:lpstr>
      <vt:lpstr>Arial</vt:lpstr>
      <vt:lpstr>Calibri</vt:lpstr>
      <vt:lpstr>Calibri Light</vt:lpstr>
      <vt:lpstr>Cambria Math</vt:lpstr>
      <vt:lpstr>Open Sans</vt:lpstr>
      <vt:lpstr>Times New Roman</vt:lpstr>
      <vt:lpstr>Unbounded</vt:lpstr>
      <vt:lpstr>Wingdings</vt:lpstr>
      <vt:lpstr>Retrospettivo</vt:lpstr>
      <vt:lpstr>Studio di Algoritmi  per il CVRP</vt:lpstr>
      <vt:lpstr>Il Vehicle Routing Problem</vt:lpstr>
      <vt:lpstr>Le varianti del VRP</vt:lpstr>
      <vt:lpstr>VRP - Un Problema NP Hard</vt:lpstr>
      <vt:lpstr>Euristiche e Random</vt:lpstr>
      <vt:lpstr>Obiettivo</vt:lpstr>
      <vt:lpstr>Istanze e Dati</vt:lpstr>
      <vt:lpstr>Istanze – Problema del costo ottimo</vt:lpstr>
      <vt:lpstr>GitHub Action</vt:lpstr>
      <vt:lpstr>GitHub Action</vt:lpstr>
      <vt:lpstr>Clarke &amp; Wright</vt:lpstr>
      <vt:lpstr>Clarke &amp; Wright -Tempi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Studio della qualità di Euristiche Per V.R.P</dc:title>
  <dc:creator>andrea tozzi</dc:creator>
  <cp:lastModifiedBy>alessia cinelli</cp:lastModifiedBy>
  <cp:revision>1</cp:revision>
  <dcterms:created xsi:type="dcterms:W3CDTF">2024-07-20T14:09:19Z</dcterms:created>
  <dcterms:modified xsi:type="dcterms:W3CDTF">2024-07-29T15:25:12Z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0x010100A5C7E8BBDC71CA4891DBF6BA32E70252</vt:lpwstr>
  </property>
</Properties>
</file>